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9"/>
  </p:handout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2" r:id="rId14"/>
    <p:sldId id="267" r:id="rId15"/>
    <p:sldId id="268" r:id="rId16"/>
    <p:sldId id="269" r:id="rId17"/>
    <p:sldId id="283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9" r:id="rId29"/>
    <p:sldId id="300" r:id="rId30"/>
    <p:sldId id="280" r:id="rId31"/>
    <p:sldId id="284" r:id="rId32"/>
    <p:sldId id="301" r:id="rId33"/>
    <p:sldId id="285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3" r:id="rId45"/>
    <p:sldId id="314" r:id="rId46"/>
    <p:sldId id="287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6" r:id="rId56"/>
    <p:sldId id="323" r:id="rId57"/>
    <p:sldId id="324" r:id="rId58"/>
    <p:sldId id="325" r:id="rId59"/>
    <p:sldId id="288" r:id="rId60"/>
    <p:sldId id="289" r:id="rId61"/>
    <p:sldId id="290" r:id="rId62"/>
    <p:sldId id="327" r:id="rId63"/>
    <p:sldId id="291" r:id="rId64"/>
    <p:sldId id="328" r:id="rId65"/>
    <p:sldId id="329" r:id="rId66"/>
    <p:sldId id="292" r:id="rId67"/>
    <p:sldId id="293" r:id="rId68"/>
    <p:sldId id="330" r:id="rId69"/>
    <p:sldId id="294" r:id="rId70"/>
    <p:sldId id="331" r:id="rId71"/>
    <p:sldId id="332" r:id="rId72"/>
    <p:sldId id="295" r:id="rId73"/>
    <p:sldId id="296" r:id="rId74"/>
    <p:sldId id="333" r:id="rId75"/>
    <p:sldId id="334" r:id="rId76"/>
    <p:sldId id="335" r:id="rId77"/>
    <p:sldId id="297" r:id="rId78"/>
    <p:sldId id="336" r:id="rId79"/>
    <p:sldId id="337" r:id="rId80"/>
    <p:sldId id="338" r:id="rId81"/>
    <p:sldId id="298" r:id="rId82"/>
    <p:sldId id="339" r:id="rId83"/>
    <p:sldId id="340" r:id="rId84"/>
    <p:sldId id="341" r:id="rId85"/>
    <p:sldId id="342" r:id="rId86"/>
    <p:sldId id="343" r:id="rId87"/>
    <p:sldId id="344" r:id="rId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5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Tensorflow.js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2" b="4572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81000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模型（</a:t>
            </a:r>
            <a:r>
              <a:rPr lang="en-US" altLang="zh-TW" dirty="0"/>
              <a:t>Models</a:t>
            </a:r>
            <a:r>
              <a:rPr lang="zh-TW" altLang="en-US" dirty="0"/>
              <a:t>）是 </a:t>
            </a:r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的核心資料結構，用於構建深度學習模型。</a:t>
            </a:r>
          </a:p>
          <a:p>
            <a:r>
              <a:rPr lang="en-US" altLang="zh-TW" dirty="0" err="1"/>
              <a:t>Keras</a:t>
            </a:r>
            <a:r>
              <a:rPr lang="en-US" altLang="zh-TW" dirty="0"/>
              <a:t> </a:t>
            </a:r>
            <a:r>
              <a:rPr lang="zh-TW" altLang="en-US" dirty="0"/>
              <a:t>支援兩種模型的構建方法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Sequential </a:t>
            </a:r>
            <a:r>
              <a:rPr lang="zh-TW" altLang="en-US" dirty="0">
                <a:highlight>
                  <a:srgbClr val="FFFF00"/>
                </a:highlight>
              </a:rPr>
              <a:t>模型</a:t>
            </a:r>
            <a:r>
              <a:rPr lang="en-US" altLang="zh-TW" dirty="0">
                <a:highlight>
                  <a:srgbClr val="FFFF00"/>
                </a:highlight>
              </a:rPr>
              <a:t>(1)</a:t>
            </a:r>
            <a:r>
              <a:rPr lang="zh-TW" altLang="en-US" dirty="0">
                <a:highlight>
                  <a:srgbClr val="FFFF00"/>
                </a:highlight>
              </a:rPr>
              <a:t>順序結構，層按順序堆疊。</a:t>
            </a:r>
            <a:r>
              <a:rPr lang="en-US" altLang="zh-TW" dirty="0">
                <a:highlight>
                  <a:srgbClr val="FFFF00"/>
                </a:highlight>
              </a:rPr>
              <a:t>(2)</a:t>
            </a:r>
            <a:r>
              <a:rPr lang="zh-TW" altLang="en-US" dirty="0">
                <a:highlight>
                  <a:srgbClr val="FFFF00"/>
                </a:highlight>
              </a:rPr>
              <a:t>適用於從輸入到輸出的線性堆疊。</a:t>
            </a:r>
            <a:r>
              <a:rPr lang="en-US" altLang="zh-TW" dirty="0">
                <a:highlight>
                  <a:srgbClr val="FFFF00"/>
                </a:highlight>
              </a:rPr>
              <a:t>(3)</a:t>
            </a:r>
            <a:r>
              <a:rPr lang="zh-TW" altLang="en-US" dirty="0">
                <a:highlight>
                  <a:srgbClr val="FFFF00"/>
                </a:highlight>
              </a:rPr>
              <a:t>使用</a:t>
            </a:r>
            <a:r>
              <a:rPr lang="en-US" altLang="zh-TW" dirty="0">
                <a:highlight>
                  <a:srgbClr val="FFFF00"/>
                </a:highlight>
              </a:rPr>
              <a:t>add()</a:t>
            </a:r>
            <a:r>
              <a:rPr lang="zh-TW" altLang="en-US" dirty="0">
                <a:highlight>
                  <a:srgbClr val="FFFF00"/>
                </a:highlight>
              </a:rPr>
              <a:t>新增神經層。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Functional API</a:t>
            </a:r>
          </a:p>
          <a:p>
            <a:pPr lvl="2"/>
            <a:r>
              <a:rPr lang="zh-TW" altLang="en-US" dirty="0">
                <a:highlight>
                  <a:srgbClr val="FFFF00"/>
                </a:highlight>
              </a:rPr>
              <a:t>適合處理多輸入、多輸出的模型，或具更複雜結構的模型。</a:t>
            </a:r>
          </a:p>
          <a:p>
            <a:pPr lvl="2"/>
            <a:r>
              <a:rPr lang="zh-TW" altLang="en-US" dirty="0">
                <a:highlight>
                  <a:srgbClr val="FFFF00"/>
                </a:highlight>
              </a:rPr>
              <a:t>提供靈活的模型設計方式，可應對複雜網絡需求。</a:t>
            </a:r>
          </a:p>
          <a:p>
            <a:r>
              <a:rPr lang="zh-TW" altLang="en-US" dirty="0"/>
              <a:t>常用層類型：</a:t>
            </a:r>
          </a:p>
          <a:p>
            <a:pPr lvl="1"/>
            <a:r>
              <a:rPr lang="zh-TW" altLang="en-US" dirty="0"/>
              <a:t>多層感知器 </a:t>
            </a:r>
            <a:r>
              <a:rPr lang="en-US" altLang="zh-TW" dirty="0"/>
              <a:t>(MLP)</a:t>
            </a:r>
          </a:p>
          <a:p>
            <a:pPr lvl="2"/>
            <a:r>
              <a:rPr lang="zh-TW" altLang="en-US" dirty="0"/>
              <a:t>利用 </a:t>
            </a:r>
            <a:r>
              <a:rPr lang="en-US" altLang="zh-TW" dirty="0"/>
              <a:t>Dense </a:t>
            </a:r>
            <a:r>
              <a:rPr lang="zh-TW" altLang="en-US" dirty="0"/>
              <a:t>層構建多層感知網絡，用於處理迴歸問題和分類問題。</a:t>
            </a:r>
          </a:p>
          <a:p>
            <a:pPr lvl="1"/>
            <a:r>
              <a:rPr lang="zh-TW" altLang="en-US" dirty="0"/>
              <a:t>卷積神經網絡 </a:t>
            </a:r>
            <a:r>
              <a:rPr lang="en-US" altLang="zh-TW" dirty="0"/>
              <a:t>(CNN)</a:t>
            </a:r>
          </a:p>
          <a:p>
            <a:pPr lvl="2"/>
            <a:r>
              <a:rPr lang="zh-TW" altLang="en-US" dirty="0"/>
              <a:t>特徵提取：包括 </a:t>
            </a:r>
            <a:r>
              <a:rPr lang="en-US" altLang="zh-TW" dirty="0"/>
              <a:t>Conv2D</a:t>
            </a:r>
            <a:r>
              <a:rPr lang="zh-TW" altLang="en-US" dirty="0"/>
              <a:t>（卷積層）與 </a:t>
            </a:r>
            <a:r>
              <a:rPr lang="en-US" altLang="zh-TW" dirty="0"/>
              <a:t>Pooling</a:t>
            </a:r>
            <a:r>
              <a:rPr lang="zh-TW" altLang="en-US" dirty="0"/>
              <a:t>（池化層）。</a:t>
            </a:r>
          </a:p>
          <a:p>
            <a:pPr lvl="2"/>
            <a:r>
              <a:rPr lang="zh-TW" altLang="en-US" dirty="0"/>
              <a:t>支援 </a:t>
            </a:r>
            <a:r>
              <a:rPr lang="en-US" altLang="zh-TW" dirty="0"/>
              <a:t>Dropout</a:t>
            </a:r>
            <a:r>
              <a:rPr lang="zh-TW" altLang="en-US" dirty="0"/>
              <a:t>、</a:t>
            </a:r>
            <a:r>
              <a:rPr lang="en-US" altLang="zh-TW" dirty="0"/>
              <a:t>Flatten</a:t>
            </a:r>
            <a:r>
              <a:rPr lang="zh-TW" altLang="en-US" dirty="0"/>
              <a:t>、</a:t>
            </a:r>
            <a:r>
              <a:rPr lang="en-US" altLang="zh-TW" dirty="0"/>
              <a:t>Dense </a:t>
            </a:r>
            <a:r>
              <a:rPr lang="zh-TW" altLang="en-US" dirty="0"/>
              <a:t>層的堆疊，進一步建構深度網絡。</a:t>
            </a:r>
          </a:p>
          <a:p>
            <a:pPr lvl="1"/>
            <a:r>
              <a:rPr lang="zh-TW" altLang="en-US" dirty="0"/>
              <a:t>循環神經網絡 </a:t>
            </a:r>
            <a:r>
              <a:rPr lang="en-US" altLang="zh-TW" dirty="0"/>
              <a:t>(RNN)</a:t>
            </a:r>
          </a:p>
          <a:p>
            <a:pPr lvl="2"/>
            <a:r>
              <a:rPr lang="zh-TW" altLang="en-US" dirty="0"/>
              <a:t>用於處理序列數據，可選用 </a:t>
            </a:r>
            <a:r>
              <a:rPr lang="en-US" altLang="zh-TW" dirty="0" err="1"/>
              <a:t>SimpleRNN</a:t>
            </a:r>
            <a:r>
              <a:rPr lang="zh-TW" altLang="en-US" dirty="0"/>
              <a:t>、</a:t>
            </a:r>
            <a:r>
              <a:rPr lang="en-US" altLang="zh-TW" dirty="0"/>
              <a:t>LSTM</a:t>
            </a:r>
            <a:r>
              <a:rPr lang="zh-TW" altLang="en-US" dirty="0"/>
              <a:t>、</a:t>
            </a:r>
            <a:r>
              <a:rPr lang="en-US" altLang="zh-TW" dirty="0"/>
              <a:t>GRU </a:t>
            </a:r>
            <a:r>
              <a:rPr lang="zh-TW" altLang="en-US" dirty="0"/>
              <a:t>等層進行建模。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Keras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E26C9A-2410-404E-BD90-E86ADA283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60" y="2342931"/>
            <a:ext cx="3857678" cy="2476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648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TensorFlow.js </a:t>
            </a:r>
            <a:r>
              <a:rPr lang="zh-TW" altLang="en-US" dirty="0"/>
              <a:t>建立的神經網路是一張說明如何執行運算</a:t>
            </a:r>
            <a:r>
              <a:rPr lang="en-US" altLang="zh-TW" dirty="0"/>
              <a:t>(</a:t>
            </a:r>
            <a:r>
              <a:rPr lang="zh-TW" altLang="en-US" dirty="0"/>
              <a:t>張量運算</a:t>
            </a:r>
            <a:r>
              <a:rPr lang="en-US" altLang="zh-TW" dirty="0"/>
              <a:t>)</a:t>
            </a:r>
            <a:r>
              <a:rPr lang="zh-TW" altLang="en-US" dirty="0"/>
              <a:t>的計算圖。</a:t>
            </a:r>
          </a:p>
          <a:p>
            <a:r>
              <a:rPr lang="zh-TW" altLang="en-US" dirty="0"/>
              <a:t>當建構好計算圖後，我們需要將資料送進神經網路來進行學習，這是一種多維度的陣列資料稱為「張量」</a:t>
            </a:r>
            <a:r>
              <a:rPr lang="en-US" altLang="zh-TW" dirty="0"/>
              <a:t>(Tensors)</a:t>
            </a:r>
          </a:p>
          <a:p>
            <a:r>
              <a:rPr lang="zh-TW" altLang="en-US" dirty="0"/>
              <a:t>基本形狀</a:t>
            </a:r>
            <a:r>
              <a:rPr lang="en-US" altLang="zh-TW" dirty="0"/>
              <a:t>(Shape)</a:t>
            </a:r>
            <a:r>
              <a:rPr lang="zh-TW" altLang="en-US" dirty="0"/>
              <a:t>：</a:t>
            </a:r>
            <a:r>
              <a:rPr lang="en-US" altLang="zh-TW" dirty="0"/>
              <a:t>[</a:t>
            </a:r>
            <a:r>
              <a:rPr lang="zh-TW" altLang="en-US" dirty="0"/>
              <a:t>樣本數</a:t>
            </a:r>
            <a:r>
              <a:rPr lang="en-US" altLang="zh-TW" dirty="0"/>
              <a:t>, </a:t>
            </a:r>
            <a:r>
              <a:rPr lang="zh-TW" altLang="en-US" dirty="0"/>
              <a:t>特徵</a:t>
            </a:r>
            <a:r>
              <a:rPr lang="en-US" altLang="zh-TW" dirty="0"/>
              <a:t>1, </a:t>
            </a:r>
            <a:r>
              <a:rPr lang="zh-TW" altLang="en-US" dirty="0"/>
              <a:t>特徵</a:t>
            </a:r>
            <a:r>
              <a:rPr lang="en-US" altLang="zh-TW" dirty="0"/>
              <a:t>2]</a:t>
            </a:r>
          </a:p>
          <a:p>
            <a:r>
              <a:rPr lang="zh-TW" altLang="en-US" dirty="0"/>
              <a:t>使用方式</a:t>
            </a:r>
            <a:r>
              <a:rPr lang="en-US" altLang="zh-TW" dirty="0"/>
              <a:t>(CDN)</a:t>
            </a:r>
            <a:r>
              <a:rPr lang="zh-TW" altLang="en-US" dirty="0"/>
              <a:t>：：</a:t>
            </a:r>
            <a:r>
              <a:rPr lang="en-US" altLang="zh-TW" dirty="0"/>
              <a:t>&lt;script </a:t>
            </a:r>
            <a:r>
              <a:rPr lang="en-US" altLang="zh-TW" dirty="0" err="1"/>
              <a:t>src</a:t>
            </a:r>
            <a:r>
              <a:rPr lang="en-US" altLang="zh-TW" dirty="0"/>
              <a:t>="https://cdn.jsdelivr.net/</a:t>
            </a:r>
            <a:r>
              <a:rPr lang="en-US" altLang="zh-TW" dirty="0" err="1"/>
              <a:t>npm</a:t>
            </a:r>
            <a:r>
              <a:rPr lang="en-US" altLang="zh-TW" dirty="0"/>
              <a:t>/@tensorflow/tfjs@latest"&gt;&lt;/script&gt;</a:t>
            </a:r>
          </a:p>
          <a:p>
            <a:r>
              <a:rPr lang="zh-TW" altLang="en-US" dirty="0"/>
              <a:t>建立純量</a:t>
            </a:r>
            <a:r>
              <a:rPr lang="en-US" altLang="zh-TW" dirty="0"/>
              <a:t>(Scalar)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6BF783-D582-495D-91F2-E2C20D6673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" b="4487"/>
          <a:stretch/>
        </p:blipFill>
        <p:spPr>
          <a:xfrm>
            <a:off x="76201" y="2988130"/>
            <a:ext cx="7035800" cy="37181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395A07-84F2-41EF-9ECA-EA53367E0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688" y="2988129"/>
            <a:ext cx="1725428" cy="1909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BC5F08-3F1E-4E88-8AA1-B20E0FDA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2" y="2988130"/>
            <a:ext cx="1725428" cy="1909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813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786743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建立一維向量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6CEF098-432F-4DED-9521-E6BDA0463DF2}"/>
              </a:ext>
            </a:extLst>
          </p:cNvPr>
          <p:cNvSpPr txBox="1">
            <a:spLocks/>
          </p:cNvSpPr>
          <p:nvPr/>
        </p:nvSpPr>
        <p:spPr>
          <a:xfrm>
            <a:off x="6096000" y="973384"/>
            <a:ext cx="2786743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王漢宗顏楷體"/>
                <a:sym typeface="王漢宗顏楷體"/>
              </a:rPr>
              <a:t>建立二維向量</a:t>
            </a:r>
            <a:r>
              <a:rPr lang="en-US" altLang="zh-TW" dirty="0">
                <a:cs typeface="王漢宗顏楷體"/>
                <a:sym typeface="王漢宗顏楷體"/>
              </a:rPr>
              <a:t>(vector)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28E95B-1A64-46D0-8107-871D31F2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2" y="1361012"/>
            <a:ext cx="5418770" cy="18176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9888A4-5BAF-4DDC-A1AA-0C3C843A9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239" y="1361011"/>
            <a:ext cx="6361420" cy="47785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912F0E-ED63-4C53-B727-CB8EC24C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1" y="3312864"/>
            <a:ext cx="3450688" cy="1538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BF43F8D-0FBE-462D-BE53-7B2CFFDE3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323" y="4947326"/>
            <a:ext cx="2975036" cy="1742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74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786743" cy="5038725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建立三維向量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6CEF098-432F-4DED-9521-E6BDA0463DF2}"/>
              </a:ext>
            </a:extLst>
          </p:cNvPr>
          <p:cNvSpPr txBox="1">
            <a:spLocks/>
          </p:cNvSpPr>
          <p:nvPr/>
        </p:nvSpPr>
        <p:spPr>
          <a:xfrm>
            <a:off x="6614429" y="947572"/>
            <a:ext cx="2786743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王漢宗顏楷體"/>
                <a:sym typeface="王漢宗顏楷體"/>
              </a:rPr>
              <a:t>建立四維向量</a:t>
            </a:r>
            <a:r>
              <a:rPr lang="en-US" altLang="zh-TW" dirty="0">
                <a:cs typeface="王漢宗顏楷體"/>
                <a:sym typeface="王漢宗顏楷體"/>
              </a:rPr>
              <a:t>(vector)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D6755E7-4595-4B22-B5B0-7B1181DA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1" y="1346653"/>
            <a:ext cx="4238844" cy="41576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7ED9BE-F9D1-4940-94B4-EA9CFFB7D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41" y="1365732"/>
            <a:ext cx="6284259" cy="32229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51C010D-56B1-4C0C-9A7F-67240EE36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42" y="31430"/>
            <a:ext cx="2786744" cy="13343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B4D3F1B-DB12-4FBD-B3E9-568C377D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315" y="120604"/>
            <a:ext cx="2517647" cy="150936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E27D05-7027-4728-91C3-8E75D6782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13" y="5658656"/>
            <a:ext cx="4811801" cy="941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552A221-45E7-4F36-840D-97F941188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193" y="4720677"/>
            <a:ext cx="6849769" cy="1021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03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建立特定值張量與更改張量形狀</a:t>
            </a:r>
            <a:endParaRPr lang="en-US" altLang="zh-TW" dirty="0"/>
          </a:p>
          <a:p>
            <a:pPr lvl="1"/>
            <a:r>
              <a:rPr lang="en-US" altLang="zh-TW" dirty="0"/>
              <a:t>TensorFlow.js</a:t>
            </a:r>
            <a:r>
              <a:rPr lang="zh-TW" altLang="en-US" dirty="0"/>
              <a:t>提供</a:t>
            </a:r>
            <a:r>
              <a:rPr lang="en-US" altLang="zh-TW" dirty="0" err="1"/>
              <a:t>tf.zeros</a:t>
            </a:r>
            <a:r>
              <a:rPr lang="en-US" altLang="zh-TW" dirty="0"/>
              <a:t>()</a:t>
            </a:r>
            <a:r>
              <a:rPr lang="zh-TW" altLang="en-US" dirty="0"/>
              <a:t>和</a:t>
            </a:r>
            <a:r>
              <a:rPr lang="en-US" altLang="zh-TW" dirty="0" err="1"/>
              <a:t>tf.ones</a:t>
            </a:r>
            <a:r>
              <a:rPr lang="en-US" altLang="zh-TW" dirty="0"/>
              <a:t>()</a:t>
            </a:r>
            <a:r>
              <a:rPr lang="zh-TW" altLang="en-US" dirty="0"/>
              <a:t>方法建立都是</a:t>
            </a:r>
            <a:r>
              <a:rPr lang="en-US" altLang="zh-TW" dirty="0"/>
              <a:t>0</a:t>
            </a:r>
            <a:r>
              <a:rPr lang="zh-TW" altLang="en-US" dirty="0"/>
              <a:t>或</a:t>
            </a:r>
            <a:r>
              <a:rPr lang="en-US" altLang="zh-TW" dirty="0"/>
              <a:t>1</a:t>
            </a:r>
            <a:r>
              <a:rPr lang="zh-TW" altLang="en-US" dirty="0"/>
              <a:t>的張量。</a:t>
            </a:r>
          </a:p>
          <a:p>
            <a:pPr lvl="1"/>
            <a:r>
              <a:rPr lang="en-US" altLang="zh-TW" dirty="0" err="1"/>
              <a:t>tf.onesLike</a:t>
            </a:r>
            <a:r>
              <a:rPr lang="en-US" altLang="zh-TW" dirty="0"/>
              <a:t>()</a:t>
            </a:r>
            <a:r>
              <a:rPr lang="zh-TW" altLang="en-US" dirty="0"/>
              <a:t>方法是使用參數其他張量的形狀來建立值都是</a:t>
            </a:r>
            <a:r>
              <a:rPr lang="en-US" altLang="zh-TW" dirty="0"/>
              <a:t>1</a:t>
            </a:r>
            <a:r>
              <a:rPr lang="zh-TW" altLang="en-US" dirty="0"/>
              <a:t>的張量。</a:t>
            </a:r>
          </a:p>
          <a:p>
            <a:pPr lvl="1"/>
            <a:r>
              <a:rPr lang="en-US" altLang="zh-TW" dirty="0" err="1"/>
              <a:t>tf.zerosLike</a:t>
            </a:r>
            <a:r>
              <a:rPr lang="en-US" altLang="zh-TW" dirty="0"/>
              <a:t>()</a:t>
            </a:r>
            <a:r>
              <a:rPr lang="zh-TW" altLang="en-US" dirty="0"/>
              <a:t>方法是使用參數其他張量的形狀來建立值都是</a:t>
            </a:r>
            <a:r>
              <a:rPr lang="en-US" altLang="zh-TW" dirty="0"/>
              <a:t>0</a:t>
            </a:r>
            <a:r>
              <a:rPr lang="zh-TW" altLang="en-US" dirty="0"/>
              <a:t>的張量。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A0F551-0B29-41DD-91C6-54C1A395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421235"/>
            <a:ext cx="6027674" cy="37128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8281D9A-4850-4063-927A-A52D2B88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74" y="2421235"/>
            <a:ext cx="5972572" cy="1735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1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建立隨機值張量</a:t>
            </a:r>
            <a:endParaRPr lang="en-US" altLang="zh-TW" dirty="0"/>
          </a:p>
          <a:p>
            <a:pPr lvl="1"/>
            <a:r>
              <a:rPr lang="zh-TW" altLang="en-US" dirty="0"/>
              <a:t>建立不同隨機值分佈的張量</a:t>
            </a:r>
          </a:p>
          <a:p>
            <a:pPr lvl="1"/>
            <a:r>
              <a:rPr lang="en-US" altLang="zh-TW" dirty="0" err="1"/>
              <a:t>tf.randomNormal</a:t>
            </a:r>
            <a:r>
              <a:rPr lang="en-US" altLang="zh-TW" dirty="0"/>
              <a:t>(</a:t>
            </a:r>
            <a:r>
              <a:rPr lang="zh-TW" altLang="en-US" dirty="0"/>
              <a:t>形狀陣列</a:t>
            </a:r>
            <a:r>
              <a:rPr lang="en-US" altLang="zh-TW" dirty="0"/>
              <a:t>, </a:t>
            </a:r>
            <a:r>
              <a:rPr lang="zh-TW" altLang="en-US" dirty="0"/>
              <a:t>平均值</a:t>
            </a:r>
            <a:r>
              <a:rPr lang="en-US" altLang="zh-TW" dirty="0"/>
              <a:t>=0, </a:t>
            </a:r>
            <a:r>
              <a:rPr lang="zh-TW" altLang="en-US" dirty="0"/>
              <a:t>標準差</a:t>
            </a:r>
            <a:r>
              <a:rPr lang="en-US" altLang="zh-TW" dirty="0"/>
              <a:t>=1)</a:t>
            </a:r>
            <a:r>
              <a:rPr lang="zh-TW" altLang="en-US" dirty="0"/>
              <a:t>：常態分布</a:t>
            </a:r>
          </a:p>
          <a:p>
            <a:pPr lvl="1"/>
            <a:r>
              <a:rPr lang="en-US" altLang="zh-TW" dirty="0" err="1"/>
              <a:t>tf.randomUniform</a:t>
            </a:r>
            <a:r>
              <a:rPr lang="en-US" altLang="zh-TW" dirty="0"/>
              <a:t>(</a:t>
            </a:r>
            <a:r>
              <a:rPr lang="zh-TW" altLang="en-US" dirty="0"/>
              <a:t>形狀陣列</a:t>
            </a:r>
            <a:r>
              <a:rPr lang="en-US" altLang="zh-TW" dirty="0"/>
              <a:t>,</a:t>
            </a:r>
            <a:r>
              <a:rPr lang="zh-TW" altLang="en-US" dirty="0"/>
              <a:t>隨機頭</a:t>
            </a:r>
            <a:r>
              <a:rPr lang="en-US" altLang="zh-TW" dirty="0"/>
              <a:t>, </a:t>
            </a:r>
            <a:r>
              <a:rPr lang="zh-TW" altLang="en-US" dirty="0"/>
              <a:t>隨機尾</a:t>
            </a:r>
            <a:r>
              <a:rPr lang="en-US" altLang="zh-TW" dirty="0"/>
              <a:t>)</a:t>
            </a:r>
            <a:r>
              <a:rPr lang="zh-TW" altLang="en-US" dirty="0"/>
              <a:t>：連續型均勻分布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42EBBC-19C6-403D-B6FE-F5C399FC6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2382870"/>
            <a:ext cx="5054600" cy="43988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40073F1-205B-4FBA-B4B5-5E875DA5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7326" y="2412786"/>
            <a:ext cx="6724152" cy="2654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4402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更改張量形狀：可以使用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reshape()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來更改形狀。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967628-CB5C-47F7-8A09-25B9B9663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012" y="1372890"/>
            <a:ext cx="4221446" cy="16375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BE8A3A-125B-4E6A-8B91-6BF8C9144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2" y="1372890"/>
            <a:ext cx="5977988" cy="326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2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取得張量值：可以使用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方式取得張量值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：提取張量數據，返回的是一個包含數據的一維陣列（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Row-major order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：非同步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dataSync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：同步方式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：提取張量數據，返回的是一個與張量形狀一致的多維陣列（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Nested array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非同步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arraySync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：同步方式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r>
              <a:rPr lang="en-US" altLang="zh-TW" dirty="0">
                <a:solidFill>
                  <a:srgbClr val="FFFFFF"/>
                </a:solidFill>
                <a:cs typeface="Times New Roman" panose="02020603050405020304" pitchFamily="18" charset="0"/>
                <a:sym typeface="王漢宗顏楷體"/>
              </a:rPr>
              <a:t>Tensor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7F9BF2-00ED-4656-9ADE-252A303E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822895"/>
            <a:ext cx="5543550" cy="37685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A0F7A1-A961-4119-928F-073A2FAB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596" y="2770211"/>
            <a:ext cx="1977848" cy="12728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390824-EA4C-4553-8CA6-E67B25BA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406" y="2822895"/>
            <a:ext cx="5804738" cy="376852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88E7D0-61CD-4879-90F7-E0DB37D72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069" y="2798322"/>
            <a:ext cx="2021075" cy="13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5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單元運算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4950F8-9856-4CC2-ADCA-21855A99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3384"/>
            <a:ext cx="5676900" cy="58617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897436-0955-4FCF-972A-38D79478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50" y="973384"/>
            <a:ext cx="6382350" cy="2608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1D845BC-4BCD-416D-9D2D-CC6B15D9D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149" y="3691778"/>
            <a:ext cx="2274051" cy="1492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52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061029" cy="419987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加法運算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單元運算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6BF18C-9689-4EC5-B9C7-F498332B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" y="1356566"/>
            <a:ext cx="4524375" cy="31942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8156AF-1E4C-4B9F-99C8-CB36D404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" y="4613536"/>
            <a:ext cx="3258261" cy="1271080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8E969CC3-161A-445F-BD17-4D7B873DEBCF}"/>
              </a:ext>
            </a:extLst>
          </p:cNvPr>
          <p:cNvSpPr txBox="1">
            <a:spLocks/>
          </p:cNvSpPr>
          <p:nvPr/>
        </p:nvSpPr>
        <p:spPr>
          <a:xfrm>
            <a:off x="5880847" y="973384"/>
            <a:ext cx="2061029" cy="419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王漢宗顏楷體"/>
                <a:sym typeface="王漢宗顏楷體"/>
              </a:rPr>
              <a:t>乘法運算</a:t>
            </a:r>
            <a:endParaRPr lang="en-US" altLang="zh-TW" dirty="0"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644F1CC-957E-45D7-B772-716B0F8A3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847" y="4613536"/>
            <a:ext cx="3806577" cy="12755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C6A4E7B-2F2F-4AFB-8016-55955902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848" y="1356566"/>
            <a:ext cx="4200286" cy="31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5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D542E0C-1F5B-45C0-AF50-A9DE55D638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人工智慧本身只是一個泛稱，所有能夠讓電腦有智慧的技術都可稱為「人工智慧」</a:t>
            </a:r>
            <a:r>
              <a:rPr lang="en-US" altLang="zh-TW" dirty="0"/>
              <a:t>(Artificial Intelligence) </a:t>
            </a:r>
          </a:p>
          <a:p>
            <a:r>
              <a:rPr lang="zh-TW" altLang="en-US" dirty="0"/>
              <a:t>從原始資料轉換成智慧的過程：人工智慧是在研究如何從原始資料轉換成智慧的過程，這是需要經過多個不同層次的處理步驟。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3D8FB00-5868-4E2D-BCDC-1F10499D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與機器學習基礎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3D45C2-6067-49A9-83EC-C72D0B3899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4B19F0-A0FF-4AD7-A720-E9B621E8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21840"/>
            <a:ext cx="4102100" cy="44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7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5400675" cy="5038725"/>
          </a:xfrm>
        </p:spPr>
        <p:txBody>
          <a:bodyPr/>
          <a:lstStyle/>
          <a:p>
            <a:r>
              <a:rPr lang="zh-TW" altLang="en-US" dirty="0"/>
              <a:t>在瀏覽器執行</a:t>
            </a:r>
            <a:r>
              <a:rPr lang="en-US" altLang="zh-TW" dirty="0"/>
              <a:t>TensorFlow.js</a:t>
            </a:r>
            <a:r>
              <a:rPr lang="zh-TW" altLang="en-US" dirty="0"/>
              <a:t>是使用</a:t>
            </a:r>
            <a:r>
              <a:rPr lang="en-US" altLang="zh-TW" dirty="0"/>
              <a:t>WebGL</a:t>
            </a:r>
            <a:r>
              <a:rPr lang="zh-TW" altLang="en-US" dirty="0"/>
              <a:t>後端</a:t>
            </a:r>
            <a:r>
              <a:rPr lang="en-US" altLang="zh-TW" dirty="0"/>
              <a:t>(Backend),</a:t>
            </a:r>
            <a:r>
              <a:rPr lang="zh-TW" altLang="en-US" dirty="0"/>
              <a:t>瀏覽器的記憶體需要自行明確管理記憶體的使用。當張量不再需要時，就可以釋放佔用的記憶體空間。</a:t>
            </a:r>
          </a:p>
          <a:p>
            <a:r>
              <a:rPr lang="en-US" altLang="zh-TW" dirty="0"/>
              <a:t>TensorFlow.js</a:t>
            </a:r>
            <a:r>
              <a:rPr lang="zh-TW" altLang="en-US" dirty="0"/>
              <a:t>是使用 </a:t>
            </a:r>
            <a:r>
              <a:rPr lang="en-US" altLang="zh-TW" dirty="0"/>
              <a:t>dispose() </a:t>
            </a:r>
            <a:r>
              <a:rPr lang="zh-TW" altLang="en-US" dirty="0"/>
              <a:t>釋放佔用的記憶體</a:t>
            </a:r>
            <a:r>
              <a:rPr lang="en-US" altLang="zh-TW" dirty="0"/>
              <a:t>(</a:t>
            </a:r>
            <a:r>
              <a:rPr lang="zh-TW" altLang="en-US" dirty="0"/>
              <a:t>使用完後執行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也可以在宣告張量時搭配</a:t>
            </a:r>
            <a:r>
              <a:rPr lang="en-US" altLang="zh-TW" dirty="0"/>
              <a:t>tidy()</a:t>
            </a:r>
            <a:r>
              <a:rPr lang="zh-TW" altLang="en-US" dirty="0"/>
              <a:t>，可以自動清除沒有回傳的張量。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記憶體管理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624787-D90B-4D79-B937-428439CD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368753"/>
            <a:ext cx="5032375" cy="64701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AA2E4D-0248-4589-B413-39109DA78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5" y="3492746"/>
            <a:ext cx="6380385" cy="1200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489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TensorFlow.js</a:t>
            </a:r>
            <a:r>
              <a:rPr lang="zh-TW" altLang="en-US" dirty="0"/>
              <a:t>提供資料視覺化工具</a:t>
            </a:r>
            <a:r>
              <a:rPr lang="en-US" altLang="zh-TW" dirty="0" err="1"/>
              <a:t>tfjs</a:t>
            </a:r>
            <a:r>
              <a:rPr lang="en-US" altLang="zh-TW" dirty="0"/>
              <a:t>-vis,</a:t>
            </a:r>
            <a:r>
              <a:rPr lang="zh-TW" altLang="en-US" dirty="0"/>
              <a:t>可以幫助我們使用多種圖表來視覺化資料。</a:t>
            </a:r>
          </a:p>
          <a:p>
            <a:r>
              <a:rPr lang="zh-TW" altLang="en-US" dirty="0"/>
              <a:t>使用方式</a:t>
            </a:r>
            <a:r>
              <a:rPr lang="en-US" altLang="zh-TW" dirty="0"/>
              <a:t>(CDN)</a:t>
            </a:r>
            <a:r>
              <a:rPr lang="zh-TW" altLang="en-US" dirty="0"/>
              <a:t>：</a:t>
            </a:r>
            <a:r>
              <a:rPr lang="en-US" altLang="zh-TW" dirty="0"/>
              <a:t>&lt;script </a:t>
            </a:r>
            <a:r>
              <a:rPr lang="en-US" altLang="zh-TW" dirty="0" err="1"/>
              <a:t>src</a:t>
            </a:r>
            <a:r>
              <a:rPr lang="en-US" altLang="zh-TW" dirty="0"/>
              <a:t>="https://cdn.jsdelivr.net/</a:t>
            </a:r>
            <a:r>
              <a:rPr lang="en-US" altLang="zh-TW" dirty="0" err="1"/>
              <a:t>npm</a:t>
            </a:r>
            <a:r>
              <a:rPr lang="en-US" altLang="zh-TW" dirty="0"/>
              <a:t>/@tensorflow/tfjs-vis@latest"&gt;&lt;/script&gt;</a:t>
            </a:r>
          </a:p>
          <a:p>
            <a:r>
              <a:rPr lang="zh-TW" altLang="en-US" dirty="0"/>
              <a:t>繪製折線圖：</a:t>
            </a:r>
            <a:r>
              <a:rPr lang="en-US" altLang="zh-TW" dirty="0" err="1"/>
              <a:t>tfvis.render.linechart</a:t>
            </a:r>
            <a:endParaRPr lang="en-US" altLang="zh-TW" dirty="0"/>
          </a:p>
          <a:p>
            <a:r>
              <a:rPr lang="zh-TW" altLang="en-US" dirty="0"/>
              <a:t>參數</a:t>
            </a:r>
            <a:r>
              <a:rPr lang="en-US" altLang="zh-TW" dirty="0"/>
              <a:t>1</a:t>
            </a:r>
            <a:r>
              <a:rPr lang="zh-TW" altLang="en-US" dirty="0"/>
              <a:t>：設定</a:t>
            </a:r>
            <a:r>
              <a:rPr lang="en-US" altLang="zh-TW" dirty="0"/>
              <a:t>surface</a:t>
            </a:r>
            <a:r>
              <a:rPr lang="zh-TW" altLang="en-US" dirty="0"/>
              <a:t>物件</a:t>
            </a:r>
            <a:r>
              <a:rPr lang="en-US" altLang="zh-TW" dirty="0"/>
              <a:t>(</a:t>
            </a:r>
            <a:r>
              <a:rPr lang="zh-TW" altLang="en-US" dirty="0"/>
              <a:t>可以同時有多張表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2</a:t>
            </a:r>
            <a:r>
              <a:rPr lang="zh-TW" altLang="en-US" dirty="0"/>
              <a:t>：圖表</a:t>
            </a:r>
            <a:r>
              <a:rPr lang="en-US" altLang="zh-TW" dirty="0"/>
              <a:t>(value</a:t>
            </a:r>
            <a:r>
              <a:rPr lang="zh-TW" altLang="en-US" dirty="0"/>
              <a:t>：資料陣列、</a:t>
            </a:r>
            <a:r>
              <a:rPr lang="en-US" altLang="zh-TW" dirty="0"/>
              <a:t>series</a:t>
            </a:r>
            <a:r>
              <a:rPr lang="zh-TW" altLang="en-US" dirty="0"/>
              <a:t>：折線名稱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3</a:t>
            </a:r>
            <a:r>
              <a:rPr lang="zh-TW" altLang="en-US" dirty="0"/>
              <a:t>：標籤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TensorFlow.js</a:t>
            </a:r>
            <a:r>
              <a:rPr lang="zh-TW" altLang="en-US" dirty="0"/>
              <a:t>的資料視覺化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5C0A7F-FFA0-40DA-B8D4-C4E9AA29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9" b="1600"/>
          <a:stretch/>
        </p:blipFill>
        <p:spPr>
          <a:xfrm>
            <a:off x="5306793" y="2037421"/>
            <a:ext cx="6809007" cy="47158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46F46C3-9172-4CF4-B0C7-761E2042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348" y="3524250"/>
            <a:ext cx="3100916" cy="32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繪製</a:t>
            </a:r>
            <a:r>
              <a:rPr lang="zh-TW" altLang="en-US" dirty="0">
                <a:cs typeface="王漢宗顏楷體"/>
                <a:sym typeface="王漢宗顏楷體"/>
              </a:rPr>
              <a:t>兩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組資料折線圖：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tfvis.render.linechart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TensorFlow.js</a:t>
            </a:r>
            <a:r>
              <a:rPr lang="zh-TW" altLang="en-US" dirty="0"/>
              <a:t>的資料視覺化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07D15B-E4DA-4E38-935E-F80922A4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12279"/>
            <a:ext cx="5768975" cy="53933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DA3C0F-47B8-4694-AD61-F309C810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2891"/>
            <a:ext cx="4755789" cy="4072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782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散佈圖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(scatter plots)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TensorFlow.js</a:t>
            </a:r>
            <a:r>
              <a:rPr lang="zh-TW" altLang="en-US" dirty="0"/>
              <a:t>的資料視覺化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E27652-69C7-4681-A0D6-3E46305F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14800"/>
            <a:ext cx="4868825" cy="53622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FC56833-3B3D-4799-9F40-FDD8D0AB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25" y="1314800"/>
            <a:ext cx="5303626" cy="3833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00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直方圖</a:t>
            </a:r>
            <a:r>
              <a:rPr lang="en-US" altLang="zh-TW" dirty="0"/>
              <a:t>(Histograms)</a:t>
            </a:r>
          </a:p>
          <a:p>
            <a:r>
              <a:rPr lang="en-US" altLang="zh-TW" dirty="0" err="1"/>
              <a:t>tfvis.render.histogram</a:t>
            </a:r>
            <a:r>
              <a:rPr lang="en-US" altLang="zh-TW" dirty="0"/>
              <a:t> </a:t>
            </a:r>
            <a:r>
              <a:rPr lang="zh-TW" altLang="en-US" dirty="0"/>
              <a:t>本身不支持自訂軸標籤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TensorFlow.js</a:t>
            </a:r>
            <a:r>
              <a:rPr lang="zh-TW" altLang="en-US" dirty="0"/>
              <a:t>的資料視覺化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896E6A-1BD0-4A58-8672-DADEB9C3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2046025"/>
            <a:ext cx="6327586" cy="13829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C23B71D-3FAE-423E-8295-8BD1CA9F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978502"/>
            <a:ext cx="4989286" cy="47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72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熱地圖</a:t>
            </a:r>
            <a:r>
              <a:rPr lang="en-US" altLang="zh-TW" dirty="0"/>
              <a:t>(Heat Map)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TensorFlow.js</a:t>
            </a:r>
            <a:r>
              <a:rPr lang="zh-TW" altLang="en-US" dirty="0"/>
              <a:t>的資料視覺化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049A9-5CA7-421E-B640-DE833BDC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489200"/>
            <a:ext cx="11094119" cy="3051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2C6EA5-DF14-4B6E-AEA9-74C7DA02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94" y="973384"/>
            <a:ext cx="3542656" cy="35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用來表現資料點的趨勢，顯示兩個變數之間的線性關係</a:t>
            </a:r>
          </a:p>
          <a:p>
            <a:r>
              <a:rPr lang="zh-TW" altLang="en-US" dirty="0"/>
              <a:t>迴歸線 </a:t>
            </a:r>
            <a:r>
              <a:rPr lang="en-US" altLang="zh-TW" dirty="0"/>
              <a:t>(Regression Line)</a:t>
            </a:r>
            <a:r>
              <a:rPr lang="zh-TW" altLang="en-US" dirty="0"/>
              <a:t>：用來表現資料點的趨勢，顯示兩個變數之間的線性關係</a:t>
            </a:r>
          </a:p>
          <a:p>
            <a:r>
              <a:rPr lang="zh-TW" altLang="en-US" dirty="0"/>
              <a:t>公式：𝑦</a:t>
            </a:r>
            <a:r>
              <a:rPr lang="en-US" altLang="zh-TW" dirty="0"/>
              <a:t>=</a:t>
            </a:r>
            <a:r>
              <a:rPr lang="zh-TW" altLang="en-US" dirty="0"/>
              <a:t>𝑎</a:t>
            </a:r>
            <a:r>
              <a:rPr lang="en-US" altLang="zh-TW" dirty="0"/>
              <a:t>+</a:t>
            </a:r>
            <a:r>
              <a:rPr lang="zh-TW" altLang="en-US" dirty="0"/>
              <a:t>𝑏⋅𝑥</a:t>
            </a:r>
          </a:p>
          <a:p>
            <a:pPr lvl="1"/>
            <a:r>
              <a:rPr lang="zh-TW" altLang="en-US" dirty="0"/>
              <a:t>斜率為正值：</a:t>
            </a:r>
            <a:r>
              <a:rPr lang="en-US" altLang="zh-TW" dirty="0"/>
              <a:t>x </a:t>
            </a:r>
            <a:r>
              <a:rPr lang="zh-TW" altLang="en-US" dirty="0"/>
              <a:t>和 𝑦 呈正相關，當 𝑥 增加時，𝑦 同時增加</a:t>
            </a:r>
          </a:p>
          <a:p>
            <a:pPr lvl="1"/>
            <a:r>
              <a:rPr lang="zh-TW" altLang="en-US" dirty="0"/>
              <a:t>斜率為負值：</a:t>
            </a:r>
            <a:r>
              <a:rPr lang="en-US" altLang="zh-TW" dirty="0"/>
              <a:t>x </a:t>
            </a:r>
            <a:r>
              <a:rPr lang="zh-TW" altLang="en-US" dirty="0"/>
              <a:t>和 𝑦 呈負相關，當 𝑥 增加時，𝑦 同時減少</a:t>
            </a:r>
            <a:endParaRPr lang="en-US" altLang="zh-TW" dirty="0"/>
          </a:p>
          <a:p>
            <a:r>
              <a:rPr lang="zh-TW" altLang="en-US" dirty="0"/>
              <a:t>範例：利用氣溫預測業績</a:t>
            </a:r>
            <a:r>
              <a:rPr lang="en-US" altLang="zh-TW" dirty="0"/>
              <a:t>(temperature_vs_performance.html)</a:t>
            </a:r>
          </a:p>
          <a:p>
            <a:pPr lvl="1"/>
            <a:r>
              <a:rPr lang="zh-TW" altLang="en-US" dirty="0"/>
              <a:t>在訓練完模型後，放入兩筆氣溫</a:t>
            </a:r>
            <a:r>
              <a:rPr lang="en-US" altLang="zh-TW" dirty="0"/>
              <a:t>26</a:t>
            </a:r>
            <a:r>
              <a:rPr lang="zh-TW" altLang="en-US" dirty="0"/>
              <a:t>、</a:t>
            </a:r>
            <a:r>
              <a:rPr lang="en-US" altLang="zh-TW" dirty="0"/>
              <a:t>30</a:t>
            </a:r>
            <a:r>
              <a:rPr lang="zh-TW" altLang="en-US" dirty="0"/>
              <a:t>預測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08F71A-C0E5-4FF6-8BC5-587DC53DD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1969548"/>
            <a:ext cx="5245100" cy="47074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6B80D5-64E7-45B5-96AA-9CBAC251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4" y="3959314"/>
            <a:ext cx="5735619" cy="561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A0B54B7-139B-43C5-90F6-F4C9031D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64" y="4766635"/>
            <a:ext cx="2870278" cy="1245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2947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範例：利用氣溫預測業績</a:t>
            </a:r>
            <a:r>
              <a:rPr lang="en-US" altLang="zh-TW" dirty="0"/>
              <a:t>(temperature_vs_performance.html)</a:t>
            </a:r>
          </a:p>
          <a:p>
            <a:pPr lvl="1"/>
            <a:r>
              <a:rPr lang="zh-TW" altLang="en-US" dirty="0"/>
              <a:t>在訓練完模型後，放入兩筆氣溫</a:t>
            </a:r>
            <a:r>
              <a:rPr lang="en-US" altLang="zh-TW" dirty="0"/>
              <a:t>26</a:t>
            </a:r>
            <a:r>
              <a:rPr lang="zh-TW" altLang="en-US" dirty="0"/>
              <a:t>、</a:t>
            </a:r>
            <a:r>
              <a:rPr lang="en-US" altLang="zh-TW" dirty="0"/>
              <a:t>30</a:t>
            </a:r>
            <a:r>
              <a:rPr lang="zh-TW" altLang="en-US" dirty="0"/>
              <a:t>預測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7FDD95-8DCA-432C-A8B2-5AF1D96D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30" y="1656102"/>
            <a:ext cx="9601529" cy="51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89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範例：利用氣溫預測業績</a:t>
            </a:r>
            <a:r>
              <a:rPr lang="en-US" altLang="zh-TW" dirty="0"/>
              <a:t>(temperature_vs_performance.html)</a:t>
            </a:r>
          </a:p>
          <a:p>
            <a:pPr lvl="1"/>
            <a:r>
              <a:rPr lang="zh-TW" altLang="en-US" dirty="0"/>
              <a:t>在訓練完模型後，放入兩筆氣溫</a:t>
            </a:r>
            <a:r>
              <a:rPr lang="en-US" altLang="zh-TW" dirty="0"/>
              <a:t>26</a:t>
            </a:r>
            <a:r>
              <a:rPr lang="zh-TW" altLang="en-US" dirty="0"/>
              <a:t>、</a:t>
            </a:r>
            <a:r>
              <a:rPr lang="en-US" altLang="zh-TW" dirty="0"/>
              <a:t>30</a:t>
            </a:r>
            <a:r>
              <a:rPr lang="zh-TW" altLang="en-US" dirty="0"/>
              <a:t>預測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DE9A4C-BB24-4A17-AF34-9B994EFE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63042"/>
            <a:ext cx="7086600" cy="17093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02F0B0-46D7-4CF9-9BA5-1BF97499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587687"/>
            <a:ext cx="7149353" cy="14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19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範例：利用氣溫預測業績</a:t>
            </a:r>
            <a:r>
              <a:rPr lang="en-US" altLang="zh-TW" dirty="0"/>
              <a:t>(temperature_vs_performance.html)</a:t>
            </a:r>
          </a:p>
          <a:p>
            <a:pPr lvl="1"/>
            <a:r>
              <a:rPr lang="zh-TW" altLang="en-US" dirty="0"/>
              <a:t>在訓練完模型後，放入兩筆氣溫</a:t>
            </a:r>
            <a:r>
              <a:rPr lang="en-US" altLang="zh-TW" dirty="0"/>
              <a:t>26</a:t>
            </a:r>
            <a:r>
              <a:rPr lang="zh-TW" altLang="en-US" dirty="0"/>
              <a:t>、</a:t>
            </a:r>
            <a:r>
              <a:rPr lang="en-US" altLang="zh-TW" dirty="0"/>
              <a:t>30</a:t>
            </a:r>
            <a:r>
              <a:rPr lang="zh-TW" altLang="en-US" dirty="0"/>
              <a:t>預測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5BD740-F1EC-4D7A-BFEE-0A5071A4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50" y="1637504"/>
            <a:ext cx="7055562" cy="51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8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D542E0C-1F5B-45C0-AF50-A9DE55D638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圖靈測試</a:t>
            </a:r>
            <a:r>
              <a:rPr lang="en-US" altLang="zh-TW" dirty="0"/>
              <a:t>(Turing Test)</a:t>
            </a:r>
            <a:r>
              <a:rPr lang="zh-TW" altLang="en-US" dirty="0"/>
              <a:t>是計算機科學和人工智慧之父</a:t>
            </a:r>
            <a:r>
              <a:rPr lang="en-US" altLang="zh-TW" dirty="0"/>
              <a:t>-</a:t>
            </a:r>
            <a:r>
              <a:rPr lang="zh-TW" altLang="en-US" dirty="0"/>
              <a:t>艾倫圖靈</a:t>
            </a:r>
            <a:r>
              <a:rPr lang="en-US" altLang="zh-TW" dirty="0"/>
              <a:t>(Alan Turing)</a:t>
            </a:r>
            <a:r>
              <a:rPr lang="zh-TW" altLang="en-US" dirty="0"/>
              <a:t>在</a:t>
            </a:r>
            <a:r>
              <a:rPr lang="en-US" altLang="zh-TW" dirty="0"/>
              <a:t>1950</a:t>
            </a:r>
            <a:r>
              <a:rPr lang="zh-TW" altLang="en-US" dirty="0"/>
              <a:t>年提出。</a:t>
            </a:r>
          </a:p>
          <a:p>
            <a:r>
              <a:rPr lang="zh-TW" altLang="en-US" dirty="0"/>
              <a:t>一個</a:t>
            </a:r>
            <a:r>
              <a:rPr lang="zh-TW" altLang="en-US" dirty="0">
                <a:highlight>
                  <a:srgbClr val="FFFF00"/>
                </a:highlight>
              </a:rPr>
              <a:t>定義機器是否擁有智慧的測試</a:t>
            </a:r>
            <a:r>
              <a:rPr lang="zh-TW" altLang="en-US" dirty="0"/>
              <a:t>，能夠判斷機器是否能夠思考的著名試驗。</a:t>
            </a:r>
          </a:p>
          <a:p>
            <a:r>
              <a:rPr lang="zh-TW" altLang="en-US" dirty="0"/>
              <a:t>正方形 </a:t>
            </a:r>
            <a:r>
              <a:rPr lang="en-US" altLang="zh-TW" dirty="0"/>
              <a:t>A</a:t>
            </a:r>
            <a:r>
              <a:rPr lang="zh-TW" altLang="en-US" dirty="0"/>
              <a:t>代表一台機器，圓形</a:t>
            </a:r>
            <a:r>
              <a:rPr lang="en-US" altLang="zh-TW" dirty="0"/>
              <a:t>B</a:t>
            </a:r>
            <a:r>
              <a:rPr lang="zh-TW" altLang="en-US" dirty="0"/>
              <a:t>代表人類，人類</a:t>
            </a:r>
            <a:r>
              <a:rPr lang="en-US" altLang="zh-TW" dirty="0"/>
              <a:t>C</a:t>
            </a:r>
            <a:r>
              <a:rPr lang="zh-TW" altLang="en-US" dirty="0"/>
              <a:t>是一位詢問者</a:t>
            </a:r>
            <a:r>
              <a:rPr lang="en-US" altLang="zh-TW" dirty="0"/>
              <a:t>(Interrogator)</a:t>
            </a:r>
            <a:r>
              <a:rPr lang="zh-TW" altLang="en-US" dirty="0"/>
              <a:t>，展開與</a:t>
            </a:r>
            <a:r>
              <a:rPr lang="en-US" altLang="zh-TW" dirty="0"/>
              <a:t>A</a:t>
            </a:r>
            <a:r>
              <a:rPr lang="zh-TW" altLang="en-US" dirty="0"/>
              <a:t>和</a:t>
            </a:r>
            <a:r>
              <a:rPr lang="en-US" altLang="zh-TW" dirty="0"/>
              <a:t>B</a:t>
            </a:r>
            <a:r>
              <a:rPr lang="zh-TW" altLang="en-US" dirty="0"/>
              <a:t>的對話。對話是透過文字模式的鍵盤輸入和螢幕輸出來進行。</a:t>
            </a:r>
          </a:p>
          <a:p>
            <a:r>
              <a:rPr lang="zh-TW" altLang="en-US" dirty="0"/>
              <a:t>如果</a:t>
            </a:r>
            <a:r>
              <a:rPr lang="en-US" altLang="zh-TW" dirty="0"/>
              <a:t>A</a:t>
            </a:r>
            <a:r>
              <a:rPr lang="zh-TW" altLang="en-US" dirty="0"/>
              <a:t>沒有被辨別出是一台機器的身份，就表示這台機器</a:t>
            </a:r>
            <a:r>
              <a:rPr lang="en-US" altLang="zh-TW" dirty="0"/>
              <a:t>A</a:t>
            </a:r>
            <a:r>
              <a:rPr lang="zh-TW" altLang="en-US" dirty="0"/>
              <a:t>具有智慧。</a:t>
            </a:r>
          </a:p>
          <a:p>
            <a:r>
              <a:rPr lang="zh-TW" altLang="en-US" dirty="0"/>
              <a:t>機器</a:t>
            </a:r>
            <a:r>
              <a:rPr lang="en-US" altLang="zh-TW" dirty="0"/>
              <a:t>A</a:t>
            </a:r>
            <a:r>
              <a:rPr lang="zh-TW" altLang="en-US" dirty="0"/>
              <a:t>至少需要擁有下列能力：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自然語言處理</a:t>
            </a:r>
            <a:r>
              <a:rPr lang="en-US" altLang="zh-TW" dirty="0">
                <a:highlight>
                  <a:srgbClr val="FFFF00"/>
                </a:highlight>
              </a:rPr>
              <a:t>(Natural Language Processing)</a:t>
            </a:r>
            <a:r>
              <a:rPr lang="zh-TW" altLang="en-US" dirty="0"/>
              <a:t>：機器</a:t>
            </a:r>
            <a:r>
              <a:rPr lang="en-US" altLang="zh-TW" dirty="0"/>
              <a:t>A</a:t>
            </a:r>
            <a:r>
              <a:rPr lang="zh-TW" altLang="en-US" dirty="0"/>
              <a:t>因為需要和詢問者進行文字內容的對話，需要將輸入文字內容進行句子剖析、抽出內容進行分析，然後組成合適且正確的句子來回答詢問者。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知識表示法</a:t>
            </a:r>
            <a:r>
              <a:rPr lang="en-US" altLang="zh-TW" dirty="0">
                <a:highlight>
                  <a:srgbClr val="FFFF00"/>
                </a:highlight>
              </a:rPr>
              <a:t>(Knowledge Representation)</a:t>
            </a:r>
            <a:r>
              <a:rPr lang="zh-TW" altLang="en-US" dirty="0"/>
              <a:t>：機器</a:t>
            </a:r>
            <a:r>
              <a:rPr lang="en-US" altLang="zh-TW" dirty="0"/>
              <a:t>A</a:t>
            </a:r>
            <a:r>
              <a:rPr lang="zh-TW" altLang="en-US" dirty="0"/>
              <a:t>在進行對話前需要儲存大量知識，並且從對話過程中學習和追蹤資訊，讓程式能夠處理知識達到如同人類一般的回答問題。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3D8FB00-5868-4E2D-BCDC-1F10499D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圖靈測試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3D45C2-6067-49A9-83EC-C72D0B3899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92D338-1F25-4362-BD60-F16F6682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6" y="4560030"/>
            <a:ext cx="3336325" cy="211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81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 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先針對資料進行視覺化：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horsepower_vs_MPG.html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EE6DA8-D7E2-44B8-A673-F0C525D8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95" y="1368383"/>
            <a:ext cx="4324954" cy="193384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B50B373-C6EE-4C2C-BEA5-AB0F978E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193488"/>
            <a:ext cx="6974541" cy="361677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13F1C18-DED3-476F-B181-F5F3A8FB8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235" y="2904566"/>
            <a:ext cx="2331895" cy="39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4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 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先針對資料進行視覺化：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horsepower_vs_MPG.html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89FE60-48C5-45CB-BF07-4C692527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2094159"/>
            <a:ext cx="8632796" cy="42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7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 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先針對資料進行視覺化：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horsepower_vs_MPG.html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25848E-CA7E-458E-AC2D-7264D001E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1" y="2145452"/>
            <a:ext cx="11600402" cy="46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53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2097BF-8E48-4D0C-8F0B-0264C5B03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93" y="56753"/>
            <a:ext cx="2790825" cy="67444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4D07A1-7ED3-4643-B96C-C6A0C6460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2" y="1748117"/>
            <a:ext cx="676014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12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874F8B-CBF4-4420-8310-F2442528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82628"/>
            <a:ext cx="9512300" cy="44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33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F05621-BA19-4A79-A621-ED110AB4F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27354"/>
            <a:ext cx="9248068" cy="37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0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66E3CD-D915-467A-A41E-FE523A42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79814"/>
            <a:ext cx="9324972" cy="4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27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25A948-4E92-4755-88FA-E245D319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884451"/>
            <a:ext cx="6228362" cy="446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0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301E8B-DE55-49EB-B239-23674CA4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5" y="1810807"/>
            <a:ext cx="8659906" cy="36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79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92C39A-011D-4A9B-8FDB-85EC334BA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0" y="1792941"/>
            <a:ext cx="7362435" cy="43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9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5CFDEC-4AB7-4556-95F4-F98B38B077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手寫辨識 </a:t>
            </a:r>
            <a:r>
              <a:rPr lang="en-US" altLang="zh-TW" dirty="0"/>
              <a:t>(Handwriting Recognition)</a:t>
            </a:r>
            <a:r>
              <a:rPr lang="zh-TW" altLang="en-US" dirty="0"/>
              <a:t>：用於將手寫輸入（如觸控筆跡、紙上的手寫字）轉換為可編輯的文字內容。應用：智慧型手機、平板電腦等。</a:t>
            </a:r>
          </a:p>
          <a:p>
            <a:r>
              <a:rPr lang="zh-TW" altLang="en-US" dirty="0"/>
              <a:t>語音識別 </a:t>
            </a:r>
            <a:r>
              <a:rPr lang="en-US" altLang="zh-TW" dirty="0"/>
              <a:t>(Speech Recognition)</a:t>
            </a:r>
            <a:r>
              <a:rPr lang="zh-TW" altLang="en-US" dirty="0"/>
              <a:t>：分析和理解語音內容，區分音調、口音等。應用：</a:t>
            </a:r>
            <a:r>
              <a:rPr lang="en-US" altLang="zh-TW" dirty="0"/>
              <a:t>Siri</a:t>
            </a:r>
            <a:r>
              <a:rPr lang="zh-TW" altLang="en-US" dirty="0"/>
              <a:t>、</a:t>
            </a:r>
            <a:r>
              <a:rPr lang="en-US" altLang="zh-TW" dirty="0"/>
              <a:t>Google </a:t>
            </a:r>
            <a:r>
              <a:rPr lang="zh-TW" altLang="en-US" dirty="0"/>
              <a:t>助理等智慧語音系統。</a:t>
            </a:r>
          </a:p>
          <a:p>
            <a:r>
              <a:rPr lang="zh-TW" altLang="en-US" dirty="0"/>
              <a:t>電腦視覺 </a:t>
            </a:r>
            <a:r>
              <a:rPr lang="en-US" altLang="zh-TW" dirty="0"/>
              <a:t>(Computer Vision)</a:t>
            </a:r>
            <a:r>
              <a:rPr lang="zh-TW" altLang="en-US" dirty="0"/>
              <a:t>：分析和解讀圖像或影片內容，提取特徵。應用：</a:t>
            </a:r>
            <a:r>
              <a:rPr lang="en-US" altLang="zh-TW" dirty="0"/>
              <a:t>Google </a:t>
            </a:r>
            <a:r>
              <a:rPr lang="zh-TW" altLang="en-US" dirty="0"/>
              <a:t>搜尋相似圖片、人臉辨識。</a:t>
            </a:r>
          </a:p>
          <a:p>
            <a:r>
              <a:rPr lang="zh-TW" altLang="en-US" dirty="0"/>
              <a:t>專家系統 </a:t>
            </a:r>
            <a:r>
              <a:rPr lang="en-US" altLang="zh-TW" dirty="0"/>
              <a:t>(Expert Systems)</a:t>
            </a:r>
            <a:r>
              <a:rPr lang="zh-TW" altLang="en-US" dirty="0"/>
              <a:t>：利用人工智慧技術儲存大量專業知識，提供建議與決策支持。應用：醫療診斷、財務分析。</a:t>
            </a:r>
          </a:p>
          <a:p>
            <a:r>
              <a:rPr lang="zh-TW" altLang="en-US" dirty="0"/>
              <a:t>自然語言處理 </a:t>
            </a:r>
            <a:r>
              <a:rPr lang="en-US" altLang="zh-TW" dirty="0"/>
              <a:t>(Natural Language Processing)</a:t>
            </a:r>
            <a:r>
              <a:rPr lang="zh-TW" altLang="en-US" dirty="0"/>
              <a:t>：分析與理解人類語言文字內容。應用：</a:t>
            </a:r>
            <a:r>
              <a:rPr lang="en-US" altLang="zh-TW" dirty="0"/>
              <a:t>Google </a:t>
            </a:r>
            <a:r>
              <a:rPr lang="zh-TW" altLang="en-US" dirty="0"/>
              <a:t>搜尋引擎、自動客服。</a:t>
            </a:r>
          </a:p>
          <a:p>
            <a:r>
              <a:rPr lang="zh-TW" altLang="en-US" dirty="0"/>
              <a:t>電腦遊戲 </a:t>
            </a:r>
            <a:r>
              <a:rPr lang="en-US" altLang="zh-TW" dirty="0"/>
              <a:t>(Game)</a:t>
            </a:r>
            <a:r>
              <a:rPr lang="zh-TW" altLang="en-US" dirty="0"/>
              <a:t>：模擬遊戲環境中的行為與策略。應用：</a:t>
            </a:r>
            <a:r>
              <a:rPr lang="en-US" altLang="zh-TW" dirty="0"/>
              <a:t>AlphaGo </a:t>
            </a:r>
            <a:r>
              <a:rPr lang="zh-TW" altLang="en-US" dirty="0"/>
              <a:t>智慧模組。</a:t>
            </a:r>
          </a:p>
          <a:p>
            <a:r>
              <a:rPr lang="zh-TW" altLang="en-US" dirty="0"/>
              <a:t>智慧機器人 </a:t>
            </a:r>
            <a:r>
              <a:rPr lang="en-US" altLang="zh-TW" dirty="0"/>
              <a:t>(Intelligent Robotics)</a:t>
            </a:r>
            <a:r>
              <a:rPr lang="zh-TW" altLang="en-US" dirty="0"/>
              <a:t>：結合多種 </a:t>
            </a:r>
            <a:r>
              <a:rPr lang="en-US" altLang="zh-TW" dirty="0"/>
              <a:t>AI </a:t>
            </a:r>
            <a:r>
              <a:rPr lang="zh-TW" altLang="en-US" dirty="0"/>
              <a:t>技術來模擬人類行為，執行特定任務。應用：監測環境、自動作業。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B350E6E-E701-4C80-9000-E1E74313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人工智慧的應用領域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7052C52-318D-4DDA-9FC2-D435AFA29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26" name="Picture 2" descr="其中包含以下圖片：Free Photo | AI chip artificial intelligence, future technology innovation">
            <a:extLst>
              <a:ext uri="{FF2B5EF4-FFF2-40B4-BE49-F238E27FC236}">
                <a16:creationId xmlns:a16="http://schemas.microsoft.com/office/drawing/2014/main" id="{662418FE-80C0-407D-8242-A2A331DD0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47" y="4105274"/>
            <a:ext cx="2686887" cy="268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08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範例：使用汽車馬力預測油耗</a:t>
            </a:r>
            <a:r>
              <a:rPr lang="en-US" altLang="zh-TW" dirty="0"/>
              <a:t>(MPG vs </a:t>
            </a:r>
            <a:r>
              <a:rPr lang="en-US" altLang="zh-TW" dirty="0" err="1"/>
              <a:t>Hoursepower</a:t>
            </a:r>
            <a:r>
              <a:rPr lang="en-US" altLang="zh-TW" dirty="0"/>
              <a:t>)(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  <a:r>
              <a:rPr lang="en-US" altLang="zh-TW" dirty="0"/>
              <a:t>)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A12196-C695-42F1-84F7-7FD3D075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805669"/>
            <a:ext cx="6659525" cy="25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1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Xor_Logic_Prediction.html)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二元分類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9A61C3-A761-461C-A966-32D473D1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1043488"/>
            <a:ext cx="6709564" cy="58145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03F7D2-B492-43D3-9F50-5EC8B12D8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4" y="1517781"/>
            <a:ext cx="4247192" cy="1225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BF24314-500D-4650-9D7F-1C0018A07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942" y="2658203"/>
            <a:ext cx="2570166" cy="1180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380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Xor_Logic_Prediction.html)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二元分類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9E5A341-ED0D-45C5-B894-DA7662EF2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64" y="1360878"/>
            <a:ext cx="8879333" cy="539764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D4963CA-6DFB-49B8-9CB7-848AE964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690" y="1175757"/>
            <a:ext cx="4092307" cy="23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9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Xor_Logic_Prediction.html)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二元分類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7F5FBC-4F9F-4C84-9D53-F478C5EE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4" y="1327607"/>
            <a:ext cx="9772650" cy="53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97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Xor_Logic_Prediction.html)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二元分類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C77C74-97D9-4C02-B525-99E88776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361450"/>
            <a:ext cx="8179028" cy="54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3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卷積神經網路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(Convolutional Neural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Network,CNN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1998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Yann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LeCun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提出名為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LeNet-5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的卷積神經路架構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主要用於圖像處理和識別，圖片分類、人臉辨識、手寫辨識等。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主要層次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卷積層（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Convolution Layers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</a:t>
            </a:r>
          </a:p>
          <a:p>
            <a:pPr lvl="2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使用過濾器（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Filters/Kernels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）進行特徵萃取。</a:t>
            </a:r>
          </a:p>
          <a:p>
            <a:pPr lvl="2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執行卷積運算，使用多個過濾器掃描圖片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池化層（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Pooling Layers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</a:t>
            </a:r>
          </a:p>
          <a:p>
            <a:pPr lvl="2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壓縮特徵圖，保留重要資訊。</a:t>
            </a:r>
          </a:p>
          <a:p>
            <a:pPr lvl="2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讓網路專注於特徵的存在而非位置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全連接層（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Dense Layers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）：進行分類。</a:t>
            </a:r>
          </a:p>
          <a:p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圖片識別</a:t>
            </a:r>
            <a:r>
              <a:rPr lang="en-US" altLang="zh-TW" dirty="0"/>
              <a:t>--CNN</a:t>
            </a:r>
            <a:r>
              <a:rPr lang="zh-TW" altLang="en-US" dirty="0"/>
              <a:t>卷積神經網路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5D7748-8C1F-4597-BE70-9CE215D3D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9" y="2098883"/>
            <a:ext cx="6063310" cy="2030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7138348-57E5-43A4-BD4E-57B2B23B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4155332"/>
            <a:ext cx="3450739" cy="2521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956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MNIST(Mixed National Institute of Standards and Technology)</a:t>
            </a:r>
            <a:r>
              <a:rPr lang="zh-TW" altLang="en-US" dirty="0"/>
              <a:t>資料集是</a:t>
            </a:r>
            <a:r>
              <a:rPr lang="en-US" altLang="zh-TW" dirty="0" err="1"/>
              <a:t>YannLecun's</a:t>
            </a:r>
            <a:r>
              <a:rPr lang="zh-TW" altLang="en-US" dirty="0"/>
              <a:t>提供的圖片資料庫</a:t>
            </a:r>
          </a:p>
          <a:p>
            <a:r>
              <a:rPr lang="zh-TW" altLang="en-US" dirty="0"/>
              <a:t>包含</a:t>
            </a:r>
            <a:r>
              <a:rPr lang="en-US" altLang="zh-TW" dirty="0"/>
              <a:t>60,000</a:t>
            </a:r>
            <a:r>
              <a:rPr lang="zh-TW" altLang="en-US" dirty="0"/>
              <a:t>張手寫數字圖片</a:t>
            </a:r>
            <a:r>
              <a:rPr lang="en-US" altLang="zh-TW" dirty="0"/>
              <a:t>(Handwritten Digit Image)</a:t>
            </a:r>
            <a:r>
              <a:rPr lang="zh-TW" altLang="en-US" dirty="0"/>
              <a:t>的訓練資料集和</a:t>
            </a:r>
            <a:r>
              <a:rPr lang="en-US" altLang="zh-TW" dirty="0"/>
              <a:t>10,000</a:t>
            </a:r>
            <a:r>
              <a:rPr lang="zh-TW" altLang="en-US" dirty="0"/>
              <a:t>張測試資料集。</a:t>
            </a:r>
          </a:p>
          <a:p>
            <a:r>
              <a:rPr lang="zh-TW" altLang="en-US" dirty="0"/>
              <a:t>手寫數字圖片：尺寸</a:t>
            </a:r>
            <a:r>
              <a:rPr lang="en-US" altLang="zh-TW" dirty="0"/>
              <a:t>28x28</a:t>
            </a:r>
            <a:r>
              <a:rPr lang="zh-TW" altLang="en-US" dirty="0"/>
              <a:t>像素的灰階點陣圖，標籤為手寫數字圖片對應實際的</a:t>
            </a:r>
            <a:r>
              <a:rPr lang="en-US" altLang="zh-TW" dirty="0"/>
              <a:t>0~9</a:t>
            </a:r>
            <a:r>
              <a:rPr lang="zh-TW" altLang="en-US" dirty="0"/>
              <a:t>數字。</a:t>
            </a:r>
            <a:endParaRPr lang="en-US" altLang="zh-TW" dirty="0"/>
          </a:p>
          <a:p>
            <a:r>
              <a:rPr lang="zh-TW" altLang="en-US" dirty="0"/>
              <a:t>實作：呈現手寫數字圖片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MINIST01.html)</a:t>
            </a:r>
            <a:endParaRPr lang="zh-TW" altLang="en-US" dirty="0"/>
          </a:p>
          <a:p>
            <a:pPr lvl="1"/>
            <a:r>
              <a:rPr lang="zh-TW" altLang="en-US" dirty="0"/>
              <a:t>資料來源：</a:t>
            </a:r>
            <a:r>
              <a:rPr lang="en-US" altLang="zh-TW" dirty="0"/>
              <a:t>data.js</a:t>
            </a:r>
          </a:p>
          <a:p>
            <a:pPr lvl="1"/>
            <a:r>
              <a:rPr lang="en-US" altLang="zh-TW" dirty="0" err="1"/>
              <a:t>nextTrainBatch</a:t>
            </a:r>
            <a:r>
              <a:rPr lang="en-US" altLang="zh-TW" dirty="0"/>
              <a:t>(</a:t>
            </a:r>
            <a:r>
              <a:rPr lang="en-US" altLang="zh-TW" dirty="0" err="1"/>
              <a:t>batchSize</a:t>
            </a:r>
            <a:r>
              <a:rPr lang="en-US" altLang="zh-TW" dirty="0"/>
              <a:t>()</a:t>
            </a:r>
            <a:r>
              <a:rPr lang="zh-TW" altLang="en-US" dirty="0"/>
              <a:t>：從訓練資料集取回參數批次尺寸的隨機圖片和標籤。</a:t>
            </a:r>
          </a:p>
          <a:p>
            <a:pPr lvl="1"/>
            <a:r>
              <a:rPr lang="en-US" altLang="zh-TW" dirty="0" err="1"/>
              <a:t>nextTestBatch</a:t>
            </a:r>
            <a:r>
              <a:rPr lang="en-US" altLang="zh-TW" dirty="0"/>
              <a:t>(</a:t>
            </a:r>
            <a:r>
              <a:rPr lang="en-US" altLang="zh-TW" dirty="0" err="1"/>
              <a:t>batchSize</a:t>
            </a:r>
            <a:r>
              <a:rPr lang="en-US" altLang="zh-TW" dirty="0"/>
              <a:t>()</a:t>
            </a:r>
            <a:r>
              <a:rPr lang="zh-TW" altLang="en-US" dirty="0"/>
              <a:t>：從測試資料集取回參數批次尺寸的隨機圖片和標籤。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F3D593-9B2C-4153-B136-63DC7ACD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741" y="3715758"/>
            <a:ext cx="3847056" cy="21688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AADD8E-BEC3-4C66-ADCA-0B07FF781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0" b="3898"/>
          <a:stretch/>
        </p:blipFill>
        <p:spPr>
          <a:xfrm>
            <a:off x="721659" y="3492746"/>
            <a:ext cx="6750424" cy="34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1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實作：呈現手寫數字圖片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MINIST01.html)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C12D81E-69BC-4514-A782-0758E6D4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62635"/>
            <a:ext cx="8133515" cy="54292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8852AB0-AA7C-41F8-9228-2376CD64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588" y="1362635"/>
            <a:ext cx="4132339" cy="25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00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75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49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機器學習與模式識別 </a:t>
            </a:r>
            <a:r>
              <a:rPr lang="en-US" altLang="zh-TW" dirty="0"/>
              <a:t>(Machine Learning and Pattern Recognition)</a:t>
            </a:r>
            <a:r>
              <a:rPr lang="zh-TW" altLang="en-US" dirty="0"/>
              <a:t>設計與訓練模型進行預測。需要大量資料來提升學習與預測效果。</a:t>
            </a:r>
            <a:endParaRPr lang="en-US" altLang="zh-TW" dirty="0"/>
          </a:p>
          <a:p>
            <a:r>
              <a:rPr lang="zh-TW" altLang="en-US" dirty="0"/>
              <a:t>邏輯基礎的人工智慧 </a:t>
            </a:r>
            <a:r>
              <a:rPr lang="en-US" altLang="zh-TW" dirty="0"/>
              <a:t>(Logic-based Artificial Intelligence)</a:t>
            </a:r>
            <a:r>
              <a:rPr lang="zh-TW" altLang="en-US" dirty="0"/>
              <a:t>利用數學邏輯解決問題，例如模式比對（</a:t>
            </a:r>
            <a:r>
              <a:rPr lang="en-US" altLang="zh-TW" dirty="0"/>
              <a:t>Pattern Matching</a:t>
            </a:r>
            <a:r>
              <a:rPr lang="zh-TW" altLang="en-US" dirty="0"/>
              <a:t>）、語言剖析（</a:t>
            </a:r>
            <a:r>
              <a:rPr lang="en-US" altLang="zh-TW" dirty="0"/>
              <a:t>Language Parsing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搜尋 </a:t>
            </a:r>
            <a:r>
              <a:rPr lang="en-US" altLang="zh-TW" dirty="0"/>
              <a:t>(Search)</a:t>
            </a:r>
            <a:r>
              <a:rPr lang="zh-TW" altLang="en-US" dirty="0"/>
              <a:t>尋找最佳解決方案的技術。應用：尋找最短路徑、最佳化資源配置。</a:t>
            </a:r>
          </a:p>
          <a:p>
            <a:r>
              <a:rPr lang="zh-TW" altLang="en-US" dirty="0"/>
              <a:t>知識表示法 </a:t>
            </a:r>
            <a:r>
              <a:rPr lang="en-US" altLang="zh-TW" dirty="0"/>
              <a:t>(Knowledge Representation, KR)</a:t>
            </a:r>
            <a:r>
              <a:rPr lang="zh-TW" altLang="en-US" dirty="0"/>
              <a:t>研究如何有效儲存與表示世界知識，方便 </a:t>
            </a:r>
            <a:r>
              <a:rPr lang="en-US" altLang="zh-TW" dirty="0"/>
              <a:t>AI </a:t>
            </a:r>
            <a:r>
              <a:rPr lang="zh-TW" altLang="en-US" dirty="0"/>
              <a:t>進行推理。應用：醫療診斷、自然語言對話。</a:t>
            </a:r>
          </a:p>
          <a:p>
            <a:r>
              <a:rPr lang="en-US" altLang="zh-TW" dirty="0"/>
              <a:t>AI </a:t>
            </a:r>
            <a:r>
              <a:rPr lang="zh-TW" altLang="en-US" dirty="0"/>
              <a:t>規劃 </a:t>
            </a:r>
            <a:r>
              <a:rPr lang="en-US" altLang="zh-TW" dirty="0"/>
              <a:t>(AI Planning)</a:t>
            </a:r>
            <a:r>
              <a:rPr lang="zh-TW" altLang="en-US" dirty="0"/>
              <a:t>自動化規劃與排程，優化行動順序與資源利用。應用：物流規劃、智慧機器人任務管理。</a:t>
            </a:r>
          </a:p>
          <a:p>
            <a:r>
              <a:rPr lang="zh-TW" altLang="en-US" dirty="0"/>
              <a:t>啟發法 </a:t>
            </a:r>
            <a:r>
              <a:rPr lang="en-US" altLang="zh-TW" dirty="0"/>
              <a:t>(Heuristics)</a:t>
            </a:r>
            <a:r>
              <a:rPr lang="zh-TW" altLang="en-US" dirty="0"/>
              <a:t>在短時間內找出問題的近似解法，雖然可能非最佳解，但效率高。應用：智慧型搜尋演算法。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人工智慧的研究領域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2050" name="Picture 2" descr="기업을 위한 AI 전략과 클라우드 인프라 최적화 이번 시간에는 기업을 위한 AI 전략과 클라우드 인프라 최적화 에 대해 알아보겠습니다. 인공지능(AI)의 ... 더 읽기 게시물 [IT뉴스] 기업을 위한 AI 전략과 클라우드 인프라 최적화이 어머넷 블로그에 처음 등장했습니다.">
            <a:extLst>
              <a:ext uri="{FF2B5EF4-FFF2-40B4-BE49-F238E27FC236}">
                <a16:creationId xmlns:a16="http://schemas.microsoft.com/office/drawing/2014/main" id="{897CFF15-18F1-4193-A73B-1C070A06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1" y="4259912"/>
            <a:ext cx="2529171" cy="252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87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068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257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C2166D-4B71-4CB2-83FC-731805792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" b="2142"/>
          <a:stretch/>
        </p:blipFill>
        <p:spPr>
          <a:xfrm>
            <a:off x="76200" y="1366755"/>
            <a:ext cx="6570884" cy="54912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645442B-219C-4982-8550-27B71C8A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275" y="1483452"/>
            <a:ext cx="2357825" cy="41912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4AF7B4B-5628-4E9D-B77F-8373E7F8B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942" y="1483452"/>
            <a:ext cx="2614560" cy="2236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258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177EE6-AABF-4F52-8EDE-DE795529A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86"/>
          <a:stretch/>
        </p:blipFill>
        <p:spPr>
          <a:xfrm>
            <a:off x="376840" y="1380836"/>
            <a:ext cx="5865802" cy="54771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B27832-3219-4DB3-B152-35D0B6AE7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60" b="-1"/>
          <a:stretch/>
        </p:blipFill>
        <p:spPr>
          <a:xfrm>
            <a:off x="6333453" y="1380835"/>
            <a:ext cx="5757665" cy="42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39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A40B3D-CC0D-4862-8351-D389360B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1414"/>
            <a:ext cx="5447145" cy="22079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70E7BBD-8617-4751-87D6-2315BF66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700716"/>
            <a:ext cx="8097432" cy="30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64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881634D-A448-4422-8F06-68C42F08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319890"/>
            <a:ext cx="9520707" cy="36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2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28D9F9-7B3D-49ED-BFFA-4BD9A7C0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1" y="1366981"/>
            <a:ext cx="8773114" cy="53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16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29FF83-6E66-4DCD-9DB8-A32C94D7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5" y="1346200"/>
            <a:ext cx="8412514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76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dirty="0"/>
              <a:t>(</a:t>
            </a:r>
            <a:r>
              <a:rPr lang="zh-TW" altLang="en-US" dirty="0"/>
              <a:t>檔案：</a:t>
            </a:r>
            <a:r>
              <a:rPr lang="en-US" altLang="zh-TW" dirty="0"/>
              <a:t> MINIST02.html)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辨識</a:t>
            </a:r>
            <a:r>
              <a:rPr lang="en-US" altLang="zh-TW" dirty="0"/>
              <a:t>MINIST</a:t>
            </a:r>
            <a:r>
              <a:rPr lang="zh-TW" altLang="en-US" dirty="0"/>
              <a:t>手寫數字圖片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802C5F-F003-4C26-A613-A5F1FCAB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1479138"/>
            <a:ext cx="6353554" cy="30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24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TensorFlow.js</a:t>
            </a:r>
            <a:r>
              <a:rPr lang="zh-TW" altLang="en-US" dirty="0"/>
              <a:t>提供很多模型已經訓練完成的權重檔</a:t>
            </a:r>
          </a:p>
          <a:p>
            <a:r>
              <a:rPr lang="zh-TW" altLang="en-US" dirty="0"/>
              <a:t>各種預訓練模型：</a:t>
            </a:r>
            <a:r>
              <a:rPr lang="en-US" altLang="zh-TW" dirty="0"/>
              <a:t>https://github.com/tensorflow/tfjs-models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87DCBC-1A6F-4FAD-ABA3-50701D35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3" y="1731279"/>
            <a:ext cx="7349910" cy="503872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D267EF1-7244-43CA-B31D-A917B532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926" y="3712245"/>
            <a:ext cx="3057758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16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人工智慧包含機器學習，機器學習包含深度學習。</a:t>
            </a:r>
          </a:p>
          <a:p>
            <a:r>
              <a:rPr lang="zh-TW" altLang="en-US" dirty="0"/>
              <a:t>機器學習</a:t>
            </a:r>
            <a:r>
              <a:rPr lang="en-US" altLang="zh-TW" dirty="0"/>
              <a:t>(Machine Learning)</a:t>
            </a:r>
            <a:r>
              <a:rPr lang="zh-TW" altLang="en-US" dirty="0"/>
              <a:t>被定義為從過往資料和經驗中自我學習並找出其運行的規則，以達到人工智慧的方法。</a:t>
            </a:r>
          </a:p>
          <a:p>
            <a:r>
              <a:rPr lang="zh-TW" altLang="en-US" dirty="0"/>
              <a:t>機器學習的主要目就是預測資料</a:t>
            </a:r>
            <a:r>
              <a:rPr lang="en-US" altLang="zh-TW" dirty="0"/>
              <a:t>,</a:t>
            </a:r>
            <a:r>
              <a:rPr lang="zh-TW" altLang="en-US" dirty="0"/>
              <a:t>其厲害之處在於可以自主學習</a:t>
            </a:r>
            <a:r>
              <a:rPr lang="en-US" altLang="zh-TW" dirty="0"/>
              <a:t>,</a:t>
            </a:r>
            <a:r>
              <a:rPr lang="zh-TW" altLang="en-US" dirty="0"/>
              <a:t>和自行找出資料之間的關係和規則。</a:t>
            </a:r>
          </a:p>
          <a:p>
            <a:r>
              <a:rPr lang="en-US" altLang="zh-TW" dirty="0"/>
              <a:t>2010</a:t>
            </a:r>
            <a:r>
              <a:rPr lang="zh-TW" altLang="en-US" dirty="0"/>
              <a:t>年，深度學習在弱人工智慧系統方面終於有了重大突破。在</a:t>
            </a:r>
            <a:r>
              <a:rPr lang="en-US" altLang="zh-TW" dirty="0"/>
              <a:t>2012</a:t>
            </a:r>
            <a:r>
              <a:rPr lang="zh-TW" altLang="en-US" dirty="0"/>
              <a:t>年</a:t>
            </a:r>
            <a:r>
              <a:rPr lang="en-US" altLang="zh-TW" dirty="0"/>
              <a:t>Toronto</a:t>
            </a:r>
            <a:r>
              <a:rPr lang="zh-TW" altLang="en-US" dirty="0"/>
              <a:t>大學</a:t>
            </a:r>
            <a:r>
              <a:rPr lang="en-US" altLang="zh-TW" dirty="0"/>
              <a:t>Geoffrey Hinton</a:t>
            </a:r>
            <a:r>
              <a:rPr lang="zh-TW" altLang="en-US" dirty="0"/>
              <a:t>主導的團隊提出基於深度學習的</a:t>
            </a:r>
            <a:r>
              <a:rPr lang="en-US" altLang="zh-TW" dirty="0" err="1"/>
              <a:t>AlexNet</a:t>
            </a:r>
            <a:r>
              <a:rPr lang="zh-TW" altLang="en-US" dirty="0"/>
              <a:t>，一舉將</a:t>
            </a:r>
            <a:r>
              <a:rPr lang="en-US" altLang="zh-TW" dirty="0"/>
              <a:t>ImageNet</a:t>
            </a:r>
            <a:r>
              <a:rPr lang="zh-TW" altLang="en-US" dirty="0"/>
              <a:t>圖片資料集的識別準確率提高十幾個百分比，讓機器的影像識別率正式超越人類。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機器學習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CAC253-BA31-4A80-BA72-9B9B066B3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208113"/>
            <a:ext cx="6362700" cy="3145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787C250-6C84-476C-B652-788A002E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99" y="3260990"/>
            <a:ext cx="4705882" cy="2860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377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5918923" cy="5038725"/>
          </a:xfrm>
        </p:spPr>
        <p:txBody>
          <a:bodyPr/>
          <a:lstStyle/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2017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年提出的模型，適用在運算能力不高的行動和內嵌式裝置的預訓練模型。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使用方式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(CDN)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/@tensorflow-models/mobilenet"&gt;&lt;/script&gt;</a:t>
            </a:r>
          </a:p>
          <a:p>
            <a:r>
              <a:rPr lang="zh-TW" altLang="en-US" dirty="0"/>
              <a:t>實作：</a:t>
            </a:r>
            <a:r>
              <a:rPr lang="en-US" altLang="zh-TW" dirty="0"/>
              <a:t> </a:t>
            </a:r>
            <a:r>
              <a:rPr lang="en-US" altLang="zh-TW" dirty="0" err="1"/>
              <a:t>MobileNet</a:t>
            </a:r>
            <a:r>
              <a:rPr lang="zh-TW" altLang="en-US" dirty="0"/>
              <a:t>上傳圖片進行辨識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Mobilenet.html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B33083-E8A2-46E4-8CA9-93E74C21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4" y="3357252"/>
            <a:ext cx="4726709" cy="3500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5FB0A7-7D08-4F31-87AD-74E54AB75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22"/>
          <a:stretch/>
        </p:blipFill>
        <p:spPr>
          <a:xfrm>
            <a:off x="5983355" y="934791"/>
            <a:ext cx="6144210" cy="59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8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/>
              <a:t> </a:t>
            </a:r>
            <a:r>
              <a:rPr lang="en-US" altLang="zh-TW" dirty="0" err="1"/>
              <a:t>MobileNet</a:t>
            </a:r>
            <a:r>
              <a:rPr lang="zh-TW" altLang="en-US" dirty="0"/>
              <a:t>上傳圖片進行辨識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Mobilenet.html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8418B2-6542-4739-9F48-05379BC9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37880"/>
            <a:ext cx="5262418" cy="17577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79C3300-ED55-4B98-A4F4-5A741E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09" y="1225824"/>
            <a:ext cx="6601691" cy="557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2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/>
              <a:t> </a:t>
            </a:r>
            <a:r>
              <a:rPr lang="en-US" altLang="zh-TW" dirty="0" err="1"/>
              <a:t>MobileNet</a:t>
            </a:r>
            <a:r>
              <a:rPr lang="zh-TW" altLang="en-US" dirty="0"/>
              <a:t>上傳圖片進行辨識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 Mobilenet.html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D7C470-347D-49C4-869A-CD0EA6C7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46" y="761203"/>
            <a:ext cx="5952494" cy="60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82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KNN </a:t>
            </a:r>
            <a:r>
              <a:rPr lang="zh-TW" altLang="en-US" dirty="0"/>
              <a:t>演算法</a:t>
            </a:r>
            <a:r>
              <a:rPr lang="en-US" altLang="zh-TW" dirty="0"/>
              <a:t>(K Nearest Neighbor Algorithm)</a:t>
            </a:r>
            <a:r>
              <a:rPr lang="zh-TW" altLang="en-US" dirty="0"/>
              <a:t>英文原意是使用</a:t>
            </a:r>
            <a:r>
              <a:rPr lang="en-US" altLang="zh-TW" dirty="0"/>
              <a:t>K</a:t>
            </a:r>
            <a:r>
              <a:rPr lang="zh-TW" altLang="en-US" dirty="0"/>
              <a:t>個最接近目標資料的資料來預測目標資料所屬的類別。</a:t>
            </a:r>
          </a:p>
          <a:p>
            <a:r>
              <a:rPr lang="zh-TW" altLang="en-US" dirty="0"/>
              <a:t>實作：使用</a:t>
            </a:r>
            <a:r>
              <a:rPr lang="en-US" altLang="zh-TW" dirty="0" err="1"/>
              <a:t>MobileNet+KNN</a:t>
            </a:r>
            <a:r>
              <a:rPr lang="zh-TW" altLang="en-US" dirty="0"/>
              <a:t>進行影像貓狗分類</a:t>
            </a:r>
            <a:r>
              <a:rPr lang="en-US" altLang="zh-TW" dirty="0"/>
              <a:t>(MobileNet+KNN.html)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MobileNet+KNN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0ACAE8-362B-455E-82B9-ABC30E35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683357"/>
            <a:ext cx="6691515" cy="49936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D298C08-946F-4F6A-9708-80CF6D75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0" y="1683356"/>
            <a:ext cx="4431203" cy="51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62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實作：使用</a:t>
            </a:r>
            <a:r>
              <a:rPr lang="en-US" altLang="zh-TW" dirty="0" err="1"/>
              <a:t>MobileNet+KNN</a:t>
            </a:r>
            <a:r>
              <a:rPr lang="zh-TW" altLang="en-US" dirty="0"/>
              <a:t>進行影像貓狗分類</a:t>
            </a:r>
            <a:r>
              <a:rPr lang="en-US" altLang="zh-TW" dirty="0"/>
              <a:t>(MobileNet+KNN.html)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MobileNet+KNN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3F161A-E1BD-4D64-90D8-4A7D4BA6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37" y="1302327"/>
            <a:ext cx="5911996" cy="54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5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實作：使用</a:t>
            </a:r>
            <a:r>
              <a:rPr lang="en-US" altLang="zh-TW" dirty="0" err="1"/>
              <a:t>MobileNet+KNN</a:t>
            </a:r>
            <a:r>
              <a:rPr lang="zh-TW" altLang="en-US" dirty="0"/>
              <a:t>進行影像貓狗分類</a:t>
            </a:r>
            <a:r>
              <a:rPr lang="en-US" altLang="zh-TW" dirty="0"/>
              <a:t>(MobileNet+KNN.html)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MobileNet+KNN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E06D46D-AD6B-4C51-BC1B-E125DB73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0" y="1356589"/>
            <a:ext cx="9023757" cy="26973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F6F59A4-28E2-4041-8784-DF950840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0" y="4209974"/>
            <a:ext cx="4461164" cy="230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8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zh-TW" altLang="en-US" dirty="0"/>
              <a:t>公司在 </a:t>
            </a:r>
            <a:r>
              <a:rPr lang="en-US" altLang="zh-TW" dirty="0"/>
              <a:t>2017</a:t>
            </a:r>
            <a:r>
              <a:rPr lang="zh-TW" altLang="en-US" dirty="0"/>
              <a:t>年六月釋出</a:t>
            </a:r>
            <a:r>
              <a:rPr lang="en-US" altLang="zh-TW" dirty="0"/>
              <a:t>TensorFlow</a:t>
            </a:r>
            <a:r>
              <a:rPr lang="zh-TW" altLang="en-US" dirty="0"/>
              <a:t>版的「物件偵測</a:t>
            </a:r>
            <a:r>
              <a:rPr lang="en-US" altLang="zh-TW" dirty="0"/>
              <a:t>API</a:t>
            </a:r>
            <a:r>
              <a:rPr lang="zh-TW" altLang="en-US" dirty="0"/>
              <a:t>」</a:t>
            </a:r>
            <a:r>
              <a:rPr lang="en-US" altLang="zh-TW" dirty="0"/>
              <a:t>(</a:t>
            </a:r>
            <a:r>
              <a:rPr lang="en-US" altLang="zh-TW" dirty="0" err="1"/>
              <a:t>ObjectDetection</a:t>
            </a:r>
            <a:r>
              <a:rPr lang="en-US" altLang="zh-TW" dirty="0"/>
              <a:t> API)</a:t>
            </a:r>
          </a:p>
          <a:p>
            <a:r>
              <a:rPr lang="en-US" altLang="zh-TW" dirty="0"/>
              <a:t>TensorFlow.js</a:t>
            </a:r>
            <a:r>
              <a:rPr lang="zh-TW" altLang="en-US" dirty="0"/>
              <a:t>預訓練模型</a:t>
            </a:r>
            <a:r>
              <a:rPr lang="en-US" altLang="zh-TW" dirty="0"/>
              <a:t>COCO-SSD</a:t>
            </a:r>
            <a:r>
              <a:rPr lang="zh-TW" altLang="en-US" dirty="0"/>
              <a:t>就是移植物件偵測</a:t>
            </a:r>
            <a:r>
              <a:rPr lang="en-US" altLang="zh-TW" dirty="0"/>
              <a:t>API</a:t>
            </a:r>
            <a:r>
              <a:rPr lang="zh-TW" altLang="en-US" dirty="0"/>
              <a:t>的</a:t>
            </a:r>
            <a:r>
              <a:rPr lang="en-US" altLang="zh-TW" dirty="0"/>
              <a:t>COCO-SSD</a:t>
            </a:r>
            <a:r>
              <a:rPr lang="zh-TW" altLang="en-US" dirty="0"/>
              <a:t>模型</a:t>
            </a:r>
          </a:p>
          <a:p>
            <a:r>
              <a:rPr lang="zh-TW" altLang="en-US" dirty="0"/>
              <a:t>資料集是使用</a:t>
            </a:r>
            <a:r>
              <a:rPr lang="en-US" altLang="zh-TW" dirty="0"/>
              <a:t>COCO-SSD</a:t>
            </a:r>
            <a:r>
              <a:rPr lang="zh-TW" altLang="en-US" dirty="0"/>
              <a:t>是基於 </a:t>
            </a:r>
            <a:r>
              <a:rPr lang="en-US" altLang="zh-TW" dirty="0" err="1"/>
              <a:t>MobileNet</a:t>
            </a:r>
            <a:r>
              <a:rPr lang="zh-TW" altLang="en-US" dirty="0"/>
              <a:t>或</a:t>
            </a:r>
            <a:r>
              <a:rPr lang="en-US" altLang="zh-TW" dirty="0"/>
              <a:t>Inception</a:t>
            </a:r>
            <a:r>
              <a:rPr lang="zh-TW" altLang="en-US" dirty="0"/>
              <a:t>的</a:t>
            </a:r>
            <a:r>
              <a:rPr lang="en-US" altLang="zh-TW" dirty="0"/>
              <a:t>SSD </a:t>
            </a:r>
            <a:r>
              <a:rPr lang="zh-TW" altLang="en-US" dirty="0"/>
              <a:t>模型</a:t>
            </a:r>
            <a:r>
              <a:rPr lang="en-US" altLang="zh-TW" dirty="0"/>
              <a:t>(Single Shot </a:t>
            </a:r>
            <a:r>
              <a:rPr lang="en-US" altLang="zh-TW" dirty="0" err="1"/>
              <a:t>Multibox</a:t>
            </a:r>
            <a:r>
              <a:rPr lang="en-US" altLang="zh-TW" dirty="0"/>
              <a:t> Detector)</a:t>
            </a:r>
          </a:p>
          <a:p>
            <a:r>
              <a:rPr lang="zh-TW" altLang="en-US" dirty="0"/>
              <a:t>可以在單一圖片上識別出多個物件。</a:t>
            </a:r>
          </a:p>
          <a:p>
            <a:r>
              <a:rPr lang="zh-TW" altLang="en-US" dirty="0"/>
              <a:t>實作：辨識圖片</a:t>
            </a:r>
            <a:r>
              <a:rPr lang="en-US" altLang="zh-TW" dirty="0"/>
              <a:t>(COCO-SSD.html)	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/>
              <a:t>COCO-SSD</a:t>
            </a:r>
            <a:r>
              <a:rPr lang="zh-TW" altLang="en-US" dirty="0"/>
              <a:t>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E62DE0-8221-4637-8796-27548DF9E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4" y="3897745"/>
            <a:ext cx="3962897" cy="28494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C3B49-10D5-4513-87E1-473B80525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07" y="2586182"/>
            <a:ext cx="7914594" cy="416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2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實作：辨識圖片</a:t>
            </a:r>
            <a:r>
              <a:rPr lang="en-US" altLang="zh-TW" dirty="0"/>
              <a:t>(COCO-SSD.html)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/>
              <a:t>COCO-SSD</a:t>
            </a:r>
            <a:r>
              <a:rPr lang="zh-TW" altLang="en-US" dirty="0"/>
              <a:t>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F0848E-7BB7-4E89-BF7D-02AA22F8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311" y="983702"/>
            <a:ext cx="5711562" cy="58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08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實作：辨識圖片</a:t>
            </a:r>
            <a:r>
              <a:rPr lang="en-US" altLang="zh-TW" dirty="0"/>
              <a:t>(COCO-SSD.html)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/>
              <a:t>COCO-SSD</a:t>
            </a:r>
            <a:r>
              <a:rPr lang="zh-TW" altLang="en-US" dirty="0"/>
              <a:t>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F07BE6-A978-48E6-961C-4205FB6B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5" y="1306394"/>
            <a:ext cx="6281343" cy="50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18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Blazeface</a:t>
            </a:r>
            <a:r>
              <a:rPr lang="zh-TW" altLang="en-US" dirty="0"/>
              <a:t>是</a:t>
            </a:r>
            <a:r>
              <a:rPr lang="en-US" altLang="zh-TW" dirty="0"/>
              <a:t>Google</a:t>
            </a:r>
            <a:r>
              <a:rPr lang="zh-TW" altLang="en-US" dirty="0"/>
              <a:t>開發一種快速和輕量級的人瞼辨識模型，可以在圖片中識別出人臉和標示關鍵點</a:t>
            </a:r>
            <a:r>
              <a:rPr lang="en-US" altLang="zh-TW" dirty="0"/>
              <a:t>(</a:t>
            </a:r>
            <a:r>
              <a:rPr lang="en-US" altLang="zh-TW" dirty="0" err="1"/>
              <a:t>Keypoints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Single Shot Detector</a:t>
            </a:r>
            <a:r>
              <a:rPr lang="zh-TW" altLang="en-US" dirty="0"/>
              <a:t>架構和客製化編碼器所建立的人臉辨識模型。</a:t>
            </a:r>
          </a:p>
          <a:p>
            <a:r>
              <a:rPr lang="zh-TW" altLang="en-US" dirty="0"/>
              <a:t>實作：進行人臉辨識</a:t>
            </a:r>
            <a:r>
              <a:rPr lang="en-US" altLang="zh-TW" dirty="0"/>
              <a:t>(Blazeface.html)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Blazeface</a:t>
            </a:r>
            <a:r>
              <a:rPr lang="zh-TW" altLang="en-US" dirty="0"/>
              <a:t>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764C26-5D08-4B98-AC33-FFD39C26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80" y="1777244"/>
            <a:ext cx="5024293" cy="3707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D3905E-E24D-4BF8-BAF0-35A7C753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180" y="5563683"/>
            <a:ext cx="4851837" cy="12943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66B242A-EEBE-4AF1-8525-DFE47B1A9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383013"/>
            <a:ext cx="6914251" cy="37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3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迴歸：預測連續的數值資料</a:t>
            </a:r>
            <a:r>
              <a:rPr lang="en-US" altLang="zh-TW" dirty="0"/>
              <a:t>,</a:t>
            </a:r>
            <a:r>
              <a:rPr lang="zh-TW" altLang="en-US" dirty="0"/>
              <a:t>可以預測商店的營業額、學生的身高和體重等。常用演算法有</a:t>
            </a:r>
            <a:r>
              <a:rPr lang="en-US" altLang="zh-TW" dirty="0"/>
              <a:t>:</a:t>
            </a:r>
            <a:r>
              <a:rPr lang="zh-TW" altLang="en-US" dirty="0"/>
              <a:t>線性迴歸、</a:t>
            </a:r>
            <a:r>
              <a:rPr lang="en-US" altLang="zh-TW" dirty="0"/>
              <a:t>SVR</a:t>
            </a:r>
            <a:r>
              <a:rPr lang="zh-TW" altLang="en-US" dirty="0"/>
              <a:t>等。</a:t>
            </a:r>
          </a:p>
          <a:p>
            <a:r>
              <a:rPr lang="zh-TW" altLang="en-US" dirty="0"/>
              <a:t>分類：預測分類資料</a:t>
            </a:r>
            <a:r>
              <a:rPr lang="en-US" altLang="zh-TW" dirty="0"/>
              <a:t>,</a:t>
            </a:r>
            <a:r>
              <a:rPr lang="zh-TW" altLang="en-US" dirty="0"/>
              <a:t>這是一些有限集合</a:t>
            </a:r>
            <a:r>
              <a:rPr lang="en-US" altLang="zh-TW" dirty="0"/>
              <a:t>,</a:t>
            </a:r>
            <a:r>
              <a:rPr lang="zh-TW" altLang="en-US" dirty="0"/>
              <a:t>可以分類成男與女、成功與失敗、癌症分成第</a:t>
            </a:r>
            <a:r>
              <a:rPr lang="en-US" altLang="zh-TW" dirty="0"/>
              <a:t>1~4</a:t>
            </a:r>
            <a:r>
              <a:rPr lang="zh-TW" altLang="en-US" dirty="0"/>
              <a:t>期等。常用演算法有</a:t>
            </a:r>
            <a:r>
              <a:rPr lang="en-US" altLang="zh-TW" dirty="0"/>
              <a:t>Logistic</a:t>
            </a:r>
            <a:r>
              <a:rPr lang="zh-TW" altLang="en-US" dirty="0"/>
              <a:t>迴歸、決策樹、</a:t>
            </a:r>
            <a:r>
              <a:rPr lang="en-US" altLang="zh-TW" dirty="0"/>
              <a:t>K</a:t>
            </a:r>
            <a:r>
              <a:rPr lang="zh-TW" altLang="en-US" dirty="0"/>
              <a:t>鄰近演算法、</a:t>
            </a:r>
            <a:r>
              <a:rPr lang="en-US" altLang="zh-TW" dirty="0"/>
              <a:t>CART</a:t>
            </a:r>
            <a:r>
              <a:rPr lang="zh-TW" altLang="en-US" dirty="0"/>
              <a:t>、樸素貝葉斯等。</a:t>
            </a:r>
          </a:p>
          <a:p>
            <a:r>
              <a:rPr lang="zh-TW" altLang="en-US" dirty="0"/>
              <a:t>關聯：找出各種現象同時出現的機率</a:t>
            </a:r>
            <a:r>
              <a:rPr lang="en-US" altLang="zh-TW" dirty="0"/>
              <a:t>,</a:t>
            </a:r>
            <a:r>
              <a:rPr lang="zh-TW" altLang="en-US" dirty="0"/>
              <a:t>也稱為購物籃分析</a:t>
            </a:r>
            <a:r>
              <a:rPr lang="en-US" altLang="zh-TW" dirty="0"/>
              <a:t>(Market-</a:t>
            </a:r>
            <a:r>
              <a:rPr lang="en-US" altLang="zh-TW" dirty="0" err="1"/>
              <a:t>basketAnalysis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當顧客購買米時，</a:t>
            </a:r>
            <a:r>
              <a:rPr lang="en-US" altLang="zh-TW" dirty="0"/>
              <a:t>78%</a:t>
            </a:r>
            <a:r>
              <a:rPr lang="zh-TW" altLang="en-US" dirty="0"/>
              <a:t>可能會同時購買雞蛋。常用演算法有</a:t>
            </a:r>
            <a:r>
              <a:rPr lang="en-US" altLang="zh-TW" dirty="0" err="1"/>
              <a:t>Apriori</a:t>
            </a:r>
            <a:r>
              <a:rPr lang="zh-TW" altLang="en-US" dirty="0"/>
              <a:t>演算法等。</a:t>
            </a:r>
          </a:p>
          <a:p>
            <a:r>
              <a:rPr lang="zh-TW" altLang="en-US" dirty="0"/>
              <a:t>分群：將樣本分成相似群組，即資料如何組成的問題，可以分群出喜歡同一類電影的觀眾。</a:t>
            </a:r>
          </a:p>
          <a:p>
            <a:r>
              <a:rPr lang="zh-TW" altLang="en-US" dirty="0"/>
              <a:t>常用演算法有</a:t>
            </a:r>
            <a:r>
              <a:rPr lang="en-US" altLang="zh-TW" dirty="0"/>
              <a:t>K-means</a:t>
            </a:r>
            <a:r>
              <a:rPr lang="zh-TW" altLang="en-US" dirty="0"/>
              <a:t>演算法等。</a:t>
            </a:r>
          </a:p>
          <a:p>
            <a:r>
              <a:rPr lang="zh-TW" altLang="en-US" dirty="0"/>
              <a:t>降維：在減少資料中變數的個數後，仍然保留主要資訊而不失真。通常是使用特徵提取和選擇方法來實作。</a:t>
            </a:r>
          </a:p>
          <a:p>
            <a:r>
              <a:rPr lang="zh-TW" altLang="en-US" dirty="0"/>
              <a:t>常用演算法有主成分分析演算法等。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機器學習演算法的種類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3076" name="Picture 4" descr="其中包含以下圖片：微博">
            <a:extLst>
              <a:ext uri="{FF2B5EF4-FFF2-40B4-BE49-F238E27FC236}">
                <a16:creationId xmlns:a16="http://schemas.microsoft.com/office/drawing/2014/main" id="{2609EFE8-8E6B-4E05-B604-598C32815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000823"/>
            <a:ext cx="3105150" cy="277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559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Blazeface</a:t>
            </a:r>
            <a:r>
              <a:rPr lang="zh-TW" altLang="en-US" dirty="0"/>
              <a:t>是</a:t>
            </a:r>
            <a:r>
              <a:rPr lang="en-US" altLang="zh-TW" dirty="0"/>
              <a:t>Google</a:t>
            </a:r>
            <a:r>
              <a:rPr lang="zh-TW" altLang="en-US" dirty="0"/>
              <a:t>開發一種快速和輕量級的人瞼辨識模型，可以在圖片中識別出人臉和標示關鍵點</a:t>
            </a:r>
            <a:r>
              <a:rPr lang="en-US" altLang="zh-TW" dirty="0"/>
              <a:t>(</a:t>
            </a:r>
            <a:r>
              <a:rPr lang="en-US" altLang="zh-TW" dirty="0" err="1"/>
              <a:t>Keypoints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Single Shot Detector</a:t>
            </a:r>
            <a:r>
              <a:rPr lang="zh-TW" altLang="en-US" dirty="0"/>
              <a:t>架構和客製化編碼器所建立的人臉辨識模型。</a:t>
            </a:r>
          </a:p>
          <a:p>
            <a:r>
              <a:rPr lang="zh-TW" altLang="en-US" dirty="0"/>
              <a:t>實作：進行人臉辨識</a:t>
            </a:r>
            <a:r>
              <a:rPr lang="en-US" altLang="zh-TW" dirty="0"/>
              <a:t>(Blazeface.html)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Blazeface</a:t>
            </a:r>
            <a:r>
              <a:rPr lang="zh-TW" altLang="en-US" dirty="0"/>
              <a:t>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94A498-1D79-4288-9611-A3CECB2F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202" y="1687098"/>
            <a:ext cx="6679082" cy="51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040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Blazeface</a:t>
            </a:r>
            <a:r>
              <a:rPr lang="zh-TW" altLang="en-US" dirty="0"/>
              <a:t>是</a:t>
            </a:r>
            <a:r>
              <a:rPr lang="en-US" altLang="zh-TW" dirty="0"/>
              <a:t>Google</a:t>
            </a:r>
            <a:r>
              <a:rPr lang="zh-TW" altLang="en-US" dirty="0"/>
              <a:t>開發一種快速和輕量級的人瞼辨識模型，可以在圖片中識別出人臉和標示關鍵點</a:t>
            </a:r>
            <a:r>
              <a:rPr lang="en-US" altLang="zh-TW" dirty="0"/>
              <a:t>(</a:t>
            </a:r>
            <a:r>
              <a:rPr lang="en-US" altLang="zh-TW" dirty="0" err="1"/>
              <a:t>Keypoints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Single Shot Detector</a:t>
            </a:r>
            <a:r>
              <a:rPr lang="zh-TW" altLang="en-US" dirty="0"/>
              <a:t>架構和客製化編碼器所建立的人臉辨識模型。</a:t>
            </a:r>
          </a:p>
          <a:p>
            <a:r>
              <a:rPr lang="zh-TW" altLang="en-US" dirty="0"/>
              <a:t>實作：進行人臉辨識</a:t>
            </a:r>
            <a:r>
              <a:rPr lang="en-US" altLang="zh-TW" dirty="0"/>
              <a:t>(Blazeface.html)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預訓練模型：</a:t>
            </a:r>
            <a:r>
              <a:rPr lang="en-US" altLang="zh-TW" dirty="0" err="1"/>
              <a:t>Blazeface</a:t>
            </a:r>
            <a:r>
              <a:rPr lang="zh-TW" altLang="en-US" dirty="0"/>
              <a:t>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B9682B-27BD-4B31-8DE8-92C65E25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743" y="1844963"/>
            <a:ext cx="5751657" cy="38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254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HTML5</a:t>
            </a:r>
            <a:r>
              <a:rPr lang="zh-TW" altLang="en-US" dirty="0"/>
              <a:t>支援</a:t>
            </a:r>
            <a:r>
              <a:rPr lang="en-US" altLang="zh-TW" dirty="0"/>
              <a:t>&lt;video&gt;</a:t>
            </a:r>
            <a:r>
              <a:rPr lang="zh-TW" altLang="en-US" dirty="0"/>
              <a:t>標籤，可以直接在瀏覽器開啟</a:t>
            </a:r>
            <a:r>
              <a:rPr lang="en-US" altLang="zh-TW" dirty="0" err="1"/>
              <a:t>WebCam</a:t>
            </a:r>
            <a:r>
              <a:rPr lang="zh-TW" altLang="en-US" dirty="0"/>
              <a:t>網路攝影機。</a:t>
            </a:r>
          </a:p>
          <a:p>
            <a:r>
              <a:rPr lang="zh-TW" altLang="en-US" dirty="0"/>
              <a:t>結合預訓練模型和</a:t>
            </a:r>
            <a:r>
              <a:rPr lang="en-US" altLang="zh-TW" dirty="0" err="1"/>
              <a:t>WebCam</a:t>
            </a:r>
            <a:r>
              <a:rPr lang="zh-TW" altLang="en-US" dirty="0"/>
              <a:t>網路攝影機建立即時的物件偵測與物件偵測。</a:t>
            </a:r>
            <a:endParaRPr lang="en-US" altLang="zh-TW" dirty="0"/>
          </a:p>
          <a:p>
            <a:r>
              <a:rPr lang="zh-TW" altLang="en-US" dirty="0"/>
              <a:t>實作：鏡頭物件偵測</a:t>
            </a:r>
            <a:r>
              <a:rPr lang="en-US" altLang="zh-TW" dirty="0"/>
              <a:t>(webCam+COCO-SSD.html)</a:t>
            </a:r>
          </a:p>
          <a:p>
            <a:r>
              <a:rPr lang="en-US" altLang="zh-TW" dirty="0"/>
              <a:t>&lt;video&gt;</a:t>
            </a:r>
            <a:r>
              <a:rPr lang="zh-TW" altLang="en-US" dirty="0"/>
              <a:t>標籤屬性：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1982450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504C7F-4D0A-40B2-9A44-E43A4ED7A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744980"/>
            <a:ext cx="6705600" cy="51130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426678-8818-453F-8128-7713B50B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24956"/>
            <a:ext cx="5083739" cy="2147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523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實作：鏡頭物件偵測</a:t>
            </a:r>
            <a:r>
              <a:rPr lang="en-US" altLang="zh-TW" dirty="0"/>
              <a:t>(webCam+COCO-SSD.html)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1582400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2CAA7F-3A27-4448-BFED-85056C68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15" y="1381189"/>
            <a:ext cx="8177259" cy="54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53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實作：鏡頭物件偵測</a:t>
            </a:r>
            <a:r>
              <a:rPr lang="en-US" altLang="zh-TW" dirty="0"/>
              <a:t>(webCam+COCO-SSD.html)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1582400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367506-6098-4BE1-A963-AE9CBA72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75" y="1370930"/>
            <a:ext cx="8303649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06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實作：鏡頭物件偵測</a:t>
            </a:r>
            <a:r>
              <a:rPr lang="en-US" altLang="zh-TW" dirty="0"/>
              <a:t>(webCam+COCO-SSD.html)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1582400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F31711-D9DF-42B0-8175-ADBECC7BD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59" y="1333500"/>
            <a:ext cx="6952481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36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實作：鏡頭物件偵測</a:t>
            </a:r>
            <a:r>
              <a:rPr lang="en-US" altLang="zh-TW" dirty="0"/>
              <a:t>(webCam+COCO-SSD.html)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-57148"/>
            <a:ext cx="11582400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即時物件偵測與物件偵測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4BAF83-2C5A-4E44-B4B1-07E35995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38" y="1279948"/>
            <a:ext cx="7021324" cy="55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05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網路攝影機建立即時的物件偵測與人臉辨識。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dirty="0">
                <a:cs typeface="王漢宗顏楷體"/>
                <a:sym typeface="王漢宗顏楷體"/>
              </a:rPr>
              <a:t>實作：鏡頭人臉辨識</a:t>
            </a:r>
            <a:r>
              <a:rPr lang="en-US" altLang="zh-TW" dirty="0">
                <a:cs typeface="王漢宗顏楷體"/>
                <a:sym typeface="王漢宗顏楷體"/>
              </a:rPr>
              <a:t>(W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ebCam+Blazeface.html)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674475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E8EEAB5-5E2B-4A7F-85C3-8B5D75FB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03369"/>
            <a:ext cx="10533631" cy="50387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267EE3-CF97-4A6C-824A-F94DD691B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0" y="4322731"/>
            <a:ext cx="3530600" cy="24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680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>
                <a:cs typeface="王漢宗顏楷體"/>
                <a:sym typeface="王漢宗顏楷體"/>
              </a:rPr>
              <a:t>實作：鏡頭人臉辨識</a:t>
            </a:r>
            <a:r>
              <a:rPr lang="en-US" altLang="zh-TW" dirty="0">
                <a:cs typeface="王漢宗顏楷體"/>
                <a:sym typeface="王漢宗顏楷體"/>
              </a:rPr>
              <a:t>(W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ebCam+Blazeface.html)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674475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408D3D-5C38-4E60-9914-701D4984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57" y="1326619"/>
            <a:ext cx="7103807" cy="46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6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>
                <a:cs typeface="王漢宗顏楷體"/>
                <a:sym typeface="王漢宗顏楷體"/>
              </a:rPr>
              <a:t>實作：鏡頭人臉辨識</a:t>
            </a:r>
            <a:r>
              <a:rPr lang="en-US" altLang="zh-TW" dirty="0">
                <a:cs typeface="王漢宗顏楷體"/>
                <a:sym typeface="王漢宗顏楷體"/>
              </a:rPr>
              <a:t>(W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ebCam+Blazeface.html)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674475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AE2AF01-73AB-4FB8-9FD8-A4D44A6C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82" y="1300614"/>
            <a:ext cx="7295357" cy="55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深度學習是在訓練機器直覺的直覺訓練，並非知識學習。</a:t>
            </a:r>
          </a:p>
          <a:p>
            <a:r>
              <a:rPr lang="zh-TW" altLang="en-US" dirty="0"/>
              <a:t>以人臉辨識的深度學習為例，為了進行深度學習，需要使用大量現成的人臉資料。</a:t>
            </a:r>
          </a:p>
          <a:p>
            <a:r>
              <a:rPr lang="zh-TW" altLang="en-US" dirty="0"/>
              <a:t>想想看當送入機器訓練的資料比你一輩子看過的人臉還多很多時，深度學習訓練出來的機器當然經驗豐富，在人臉辨識的準確度上就會比你還強。</a:t>
            </a:r>
          </a:p>
          <a:p>
            <a:r>
              <a:rPr lang="zh-TW" altLang="en-US" dirty="0"/>
              <a:t>深度學習是模仿人類大腦神經元</a:t>
            </a:r>
            <a:r>
              <a:rPr lang="en-US" altLang="zh-TW" dirty="0"/>
              <a:t>(Neuron)</a:t>
            </a:r>
            <a:r>
              <a:rPr lang="zh-TW" altLang="en-US" dirty="0"/>
              <a:t>傳輸的一種神經網路架構</a:t>
            </a:r>
            <a:r>
              <a:rPr lang="en-US" altLang="zh-TW" dirty="0"/>
              <a:t>(</a:t>
            </a:r>
            <a:r>
              <a:rPr lang="en-US" altLang="zh-TW" dirty="0" err="1"/>
              <a:t>NeuralNetwork</a:t>
            </a:r>
            <a:r>
              <a:rPr lang="en-US" altLang="zh-TW" dirty="0"/>
              <a:t> Architectures)</a:t>
            </a:r>
          </a:p>
          <a:p>
            <a:r>
              <a:rPr lang="zh-TW" altLang="en-US" dirty="0"/>
              <a:t>深度學習的深度神經網路是一種神經網路，早在</a:t>
            </a:r>
            <a:r>
              <a:rPr lang="en-US" altLang="zh-TW" dirty="0"/>
              <a:t>1950</a:t>
            </a:r>
            <a:r>
              <a:rPr lang="zh-TW" altLang="en-US" dirty="0"/>
              <a:t>年就已經出現，只是受限早期電腦的硬體效能和技術不純熟，傳統多層神經網路並沒有成功，為了擺脫之前失敗的經驗，所以重新包裝成一個新名稱：深度學習。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深度學習</a:t>
            </a:r>
            <a:r>
              <a:rPr lang="en-US" altLang="zh-TW" sz="6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(Deep Learning)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2576E1-0B1C-46B2-98A1-793B000E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3616559"/>
            <a:ext cx="3563352" cy="2917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22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>
                <a:cs typeface="王漢宗顏楷體"/>
                <a:sym typeface="王漢宗顏楷體"/>
              </a:rPr>
              <a:t>實作：鏡頭人臉辨識</a:t>
            </a:r>
            <a:r>
              <a:rPr lang="en-US" altLang="zh-TW" dirty="0">
                <a:cs typeface="王漢宗顏楷體"/>
                <a:sym typeface="王漢宗顏楷體"/>
              </a:rPr>
              <a:t>(W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ebCam+Blazeface.html)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674475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zh-TW" altLang="en-US" dirty="0"/>
              <a:t>即時物件偵測與人臉辨識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0B2B79-C9BD-404A-A1F4-3386A79FA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43" y="1346200"/>
            <a:ext cx="797862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083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PoseNet</a:t>
            </a:r>
            <a:r>
              <a:rPr lang="en-US" altLang="zh-TW" dirty="0"/>
              <a:t> </a:t>
            </a:r>
            <a:r>
              <a:rPr lang="zh-TW" altLang="en-US" dirty="0"/>
              <a:t>預訓練模型可以在瀏覽器使用 </a:t>
            </a:r>
            <a:r>
              <a:rPr lang="en-US" altLang="zh-TW" dirty="0" err="1"/>
              <a:t>WebCam</a:t>
            </a:r>
            <a:r>
              <a:rPr lang="zh-TW" altLang="en-US" dirty="0"/>
              <a:t>網路攝影機進行即時的人體姿勢偵測</a:t>
            </a:r>
          </a:p>
          <a:p>
            <a:r>
              <a:rPr lang="zh-TW" altLang="en-US" dirty="0"/>
              <a:t>支援</a:t>
            </a:r>
          </a:p>
          <a:p>
            <a:pPr lvl="1"/>
            <a:r>
              <a:rPr lang="zh-TW" altLang="en-US" dirty="0"/>
              <a:t>單人姿勢偵測：</a:t>
            </a:r>
            <a:r>
              <a:rPr lang="en-US" altLang="zh-TW" dirty="0"/>
              <a:t>PoseNet_Single.html</a:t>
            </a:r>
          </a:p>
          <a:p>
            <a:pPr lvl="1"/>
            <a:r>
              <a:rPr lang="zh-TW" altLang="en-US" dirty="0"/>
              <a:t>多人姿勢偵測：</a:t>
            </a:r>
            <a:r>
              <a:rPr lang="en-US" altLang="zh-TW" dirty="0" err="1"/>
              <a:t>PoseNet</a:t>
            </a:r>
            <a:r>
              <a:rPr lang="en-US" altLang="zh-TW" dirty="0"/>
              <a:t>_ Multiple.html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93B539-22FA-44DB-9A04-B35AD80B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1412159"/>
            <a:ext cx="3327792" cy="5264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461B7C-084F-4D78-98D4-D685B8EF7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81" y="5785925"/>
            <a:ext cx="2948056" cy="891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7216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BE58F98-B8FA-4BB7-AFD6-71A6DE1E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73384"/>
            <a:ext cx="5902814" cy="57999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2B94501-DC64-4BF8-AE2F-560070864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6" y="1437887"/>
            <a:ext cx="4015957" cy="271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961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475728-0DE1-422A-A34A-F08EFD3D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20800"/>
            <a:ext cx="5162378" cy="34108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D21D3E-9218-4958-A25F-8AB96A67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14" y="1320800"/>
            <a:ext cx="6571785" cy="32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01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8758910-E310-41EF-9068-4FDCA96C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49" y="947572"/>
            <a:ext cx="6943667" cy="30789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F28723A-8073-43BC-88AA-433F47236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5"/>
          <a:stretch/>
        </p:blipFill>
        <p:spPr>
          <a:xfrm>
            <a:off x="329292" y="3810000"/>
            <a:ext cx="1093249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205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A48B64-0FE2-4415-AD25-225AF049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22" y="1476376"/>
            <a:ext cx="7639356" cy="50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709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2CAA23-DDF2-48EB-915D-66B11FEA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01" y="1337733"/>
            <a:ext cx="9235597" cy="501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62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實作：單人姿勢偵測</a:t>
            </a:r>
            <a:r>
              <a:rPr lang="en-US" altLang="zh-TW" dirty="0"/>
              <a:t>(</a:t>
            </a:r>
            <a:r>
              <a:rPr lang="en-US" altLang="zh-TW" dirty="0" err="1"/>
              <a:t>PoseNet_Single..html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預訓練模型</a:t>
            </a:r>
            <a:r>
              <a:rPr lang="en-US" altLang="zh-TW" dirty="0"/>
              <a:t>:</a:t>
            </a:r>
            <a:r>
              <a:rPr lang="en-US" altLang="zh-TW" dirty="0" err="1"/>
              <a:t>PoseNet</a:t>
            </a:r>
            <a:r>
              <a:rPr lang="zh-TW" altLang="en-US" dirty="0"/>
              <a:t>即時姿勢偵測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06F629-A98E-4924-8B63-0DA151A0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92" y="1351255"/>
            <a:ext cx="7693579" cy="550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4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4E1E9C-F4AA-4B7D-84FD-1140F346F3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TensorFlow </a:t>
            </a:r>
            <a:r>
              <a:rPr lang="zh-TW" altLang="en-US" dirty="0"/>
              <a:t>是一套開放原始碼且高效能的數值計算框架。</a:t>
            </a:r>
          </a:p>
          <a:p>
            <a:r>
              <a:rPr lang="zh-TW" altLang="en-US" dirty="0"/>
              <a:t>是一個機器學習的整合平台，提供大量工具和社群資源，加速開發者進行研究與應用。</a:t>
            </a:r>
          </a:p>
          <a:p>
            <a:r>
              <a:rPr lang="zh-TW" altLang="en-US" dirty="0"/>
              <a:t>可應用於機器學習模型的構建與部署，支援大規模數據運算。</a:t>
            </a:r>
          </a:p>
          <a:p>
            <a:r>
              <a:rPr lang="en-US" altLang="zh-TW" dirty="0"/>
              <a:t>TensorFlow </a:t>
            </a:r>
            <a:r>
              <a:rPr lang="zh-TW" altLang="en-US" dirty="0"/>
              <a:t>的由來</a:t>
            </a:r>
            <a:endParaRPr lang="en-US" altLang="zh-TW" dirty="0"/>
          </a:p>
          <a:p>
            <a:pPr lvl="1"/>
            <a:r>
              <a:rPr lang="zh-TW" altLang="en-US" dirty="0"/>
              <a:t>開發者：</a:t>
            </a:r>
            <a:r>
              <a:rPr lang="en-US" altLang="zh-TW" dirty="0"/>
              <a:t>Google Brain Team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Tensor</a:t>
            </a:r>
            <a:r>
              <a:rPr lang="zh-TW" altLang="en-US" dirty="0"/>
              <a:t>（張量）：輸入</a:t>
            </a:r>
            <a:r>
              <a:rPr lang="en-US" altLang="zh-TW" dirty="0"/>
              <a:t>/</a:t>
            </a:r>
            <a:r>
              <a:rPr lang="zh-TW" altLang="en-US" dirty="0"/>
              <a:t>輸出的運算資料是向量、矩陣等多維度的數值資料。</a:t>
            </a:r>
          </a:p>
          <a:p>
            <a:pPr lvl="1"/>
            <a:r>
              <a:rPr lang="en-US" altLang="zh-TW" dirty="0"/>
              <a:t>Flow</a:t>
            </a:r>
            <a:r>
              <a:rPr lang="zh-TW" altLang="en-US" dirty="0"/>
              <a:t>（流）：數值運算透過計算圖（</a:t>
            </a:r>
            <a:r>
              <a:rPr lang="en-US" altLang="zh-TW" dirty="0"/>
              <a:t>Computational Graphs</a:t>
            </a:r>
            <a:r>
              <a:rPr lang="zh-TW" altLang="en-US" dirty="0"/>
              <a:t>）進行處理。</a:t>
            </a:r>
          </a:p>
          <a:p>
            <a:r>
              <a:rPr lang="zh-TW" altLang="en-US" dirty="0"/>
              <a:t>使用語言與環境</a:t>
            </a:r>
            <a:endParaRPr lang="en-US" altLang="zh-TW" dirty="0"/>
          </a:p>
          <a:p>
            <a:pPr lvl="1"/>
            <a:r>
              <a:rPr lang="en-US" altLang="zh-TW" dirty="0"/>
              <a:t>Python</a:t>
            </a:r>
          </a:p>
          <a:p>
            <a:pPr lvl="1"/>
            <a:r>
              <a:rPr lang="en-US" altLang="zh-TW" dirty="0"/>
              <a:t>JavaScript</a:t>
            </a:r>
            <a:r>
              <a:rPr lang="zh-TW" altLang="en-US" dirty="0"/>
              <a:t>（對應版本為 </a:t>
            </a:r>
            <a:r>
              <a:rPr lang="en-US" altLang="zh-TW" dirty="0"/>
              <a:t>TensorFlow.js</a:t>
            </a:r>
            <a:r>
              <a:rPr lang="zh-TW" altLang="en-US" dirty="0"/>
              <a:t>），在瀏覽器中可使用 </a:t>
            </a:r>
            <a:r>
              <a:rPr lang="en-US" altLang="zh-TW" dirty="0"/>
              <a:t>WebGL</a:t>
            </a:r>
            <a:r>
              <a:rPr lang="zh-TW" altLang="en-US" dirty="0"/>
              <a:t>，</a:t>
            </a:r>
            <a:r>
              <a:rPr lang="en-US" altLang="zh-TW" dirty="0"/>
              <a:t>Node.js </a:t>
            </a:r>
            <a:r>
              <a:rPr lang="zh-TW" altLang="en-US" dirty="0"/>
              <a:t>也能支援 </a:t>
            </a:r>
            <a:r>
              <a:rPr lang="en-US" altLang="zh-TW" dirty="0"/>
              <a:t>GPU </a:t>
            </a:r>
            <a:r>
              <a:rPr lang="zh-TW" altLang="en-US" dirty="0"/>
              <a:t>運算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DFD6D1-B442-484B-9912-15C39244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Google </a:t>
            </a:r>
            <a:r>
              <a:rPr lang="zh-TW" altLang="en-US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6000" dirty="0">
                <a:solidFill>
                  <a:srgbClr val="FFFFFF"/>
                </a:solidFill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85B67-2657-45A4-9E97-CEDAF3D6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4098" name="Picture 2" descr="TensorFlow 的圖片結果">
            <a:extLst>
              <a:ext uri="{FF2B5EF4-FFF2-40B4-BE49-F238E27FC236}">
                <a16:creationId xmlns:a16="http://schemas.microsoft.com/office/drawing/2014/main" id="{81A85FFE-B2B6-4285-8B79-12006E39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4962525"/>
            <a:ext cx="2609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38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4322</Words>
  <Application>Microsoft Office PowerPoint</Application>
  <PresentationFormat>寬螢幕</PresentationFormat>
  <Paragraphs>330</Paragraphs>
  <Slides>87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93" baseType="lpstr">
      <vt:lpstr>Arial</vt:lpstr>
      <vt:lpstr>Calibri</vt:lpstr>
      <vt:lpstr>Times New Roman</vt:lpstr>
      <vt:lpstr>Wingdings</vt:lpstr>
      <vt:lpstr>標楷體</vt:lpstr>
      <vt:lpstr>Office 佈景主題</vt:lpstr>
      <vt:lpstr>PowerPoint 簡報</vt:lpstr>
      <vt:lpstr>TensorFlow.js與機器學習基礎</vt:lpstr>
      <vt:lpstr>圖靈測試</vt:lpstr>
      <vt:lpstr>人工智慧的應用領域</vt:lpstr>
      <vt:lpstr>人工智慧的研究領域</vt:lpstr>
      <vt:lpstr>機器學習</vt:lpstr>
      <vt:lpstr>機器學習演算法的種類</vt:lpstr>
      <vt:lpstr>深度學習(Deep Learning)</vt:lpstr>
      <vt:lpstr>Google 的 TensorFlow</vt:lpstr>
      <vt:lpstr>Keras</vt:lpstr>
      <vt:lpstr>張量Tensor</vt:lpstr>
      <vt:lpstr>張量Tensor</vt:lpstr>
      <vt:lpstr>張量Tensor</vt:lpstr>
      <vt:lpstr>張量Tensor</vt:lpstr>
      <vt:lpstr>張量Tensor</vt:lpstr>
      <vt:lpstr>張量Tensor</vt:lpstr>
      <vt:lpstr>張量Tensor</vt:lpstr>
      <vt:lpstr>單元運算</vt:lpstr>
      <vt:lpstr>單元運算</vt:lpstr>
      <vt:lpstr>記憶體管理</vt:lpstr>
      <vt:lpstr>TensorFlow.js的資料視覺化</vt:lpstr>
      <vt:lpstr>TensorFlow.js的資料視覺化</vt:lpstr>
      <vt:lpstr>TensorFlow.js的資料視覺化</vt:lpstr>
      <vt:lpstr>TensorFlow.js的資料視覺化</vt:lpstr>
      <vt:lpstr>TensorFlow.js的資料視覺化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線性回歸</vt:lpstr>
      <vt:lpstr>二元分類</vt:lpstr>
      <vt:lpstr>二元分類</vt:lpstr>
      <vt:lpstr>二元分類</vt:lpstr>
      <vt:lpstr>二元分類</vt:lpstr>
      <vt:lpstr>圖片識別--CNN卷積神經網路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辨識MINIST手寫數字圖片</vt:lpstr>
      <vt:lpstr>預訓練模型</vt:lpstr>
      <vt:lpstr>預訓練模型：MobileNet</vt:lpstr>
      <vt:lpstr>預訓練模型：MobileNet</vt:lpstr>
      <vt:lpstr>預訓練模型：MobileNet</vt:lpstr>
      <vt:lpstr>預訓練模型：MobileNet+KNN</vt:lpstr>
      <vt:lpstr>預訓練模型：MobileNet+KNN</vt:lpstr>
      <vt:lpstr>預訓練模型：MobileNet+KNN</vt:lpstr>
      <vt:lpstr>預訓練模型：COCO-SSD物件偵測</vt:lpstr>
      <vt:lpstr>預訓練模型：COCO-SSD物件偵測</vt:lpstr>
      <vt:lpstr>預訓練模型：COCO-SSD物件偵測</vt:lpstr>
      <vt:lpstr>預訓練模型：Blazeface人臉辨識</vt:lpstr>
      <vt:lpstr>預訓練模型：Blazeface人臉辨識</vt:lpstr>
      <vt:lpstr>預訓練模型：Blazeface人臉辨識</vt:lpstr>
      <vt:lpstr>預訓練模型:即時物件偵測與物件偵測</vt:lpstr>
      <vt:lpstr>預訓練模型:即時物件偵測與物件偵測</vt:lpstr>
      <vt:lpstr>預訓練模型:即時物件偵測與物件偵測</vt:lpstr>
      <vt:lpstr>預訓練模型:即時物件偵測與物件偵測</vt:lpstr>
      <vt:lpstr>預訓練模型:即時物件偵測與物件偵測</vt:lpstr>
      <vt:lpstr>預訓練模型:即時物件偵測與人臉辨識</vt:lpstr>
      <vt:lpstr>預訓練模型:即時物件偵測與人臉辨識</vt:lpstr>
      <vt:lpstr>預訓練模型:即時物件偵測與人臉辨識</vt:lpstr>
      <vt:lpstr>預訓練模型:即時物件偵測與人臉辨識</vt:lpstr>
      <vt:lpstr>預訓練模型:PoseNet即時姿勢偵測</vt:lpstr>
      <vt:lpstr>預訓練模型:PoseNet即時姿勢偵測</vt:lpstr>
      <vt:lpstr>預訓練模型:PoseNet即時姿勢偵測</vt:lpstr>
      <vt:lpstr>預訓練模型:PoseNet即時姿勢偵測</vt:lpstr>
      <vt:lpstr>預訓練模型:PoseNet即時姿勢偵測</vt:lpstr>
      <vt:lpstr>預訓練模型:PoseNet即時姿勢偵測</vt:lpstr>
      <vt:lpstr>預訓練模型:PoseNet即時姿勢偵測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348</cp:revision>
  <dcterms:created xsi:type="dcterms:W3CDTF">2025-01-25T05:26:28Z</dcterms:created>
  <dcterms:modified xsi:type="dcterms:W3CDTF">2025-02-01T12:36:03Z</dcterms:modified>
</cp:coreProperties>
</file>